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22"/>
  </p:notesMasterIdLst>
  <p:handoutMasterIdLst>
    <p:handoutMasterId r:id="rId23"/>
  </p:handoutMasterIdLst>
  <p:sldIdLst>
    <p:sldId id="514" r:id="rId2"/>
    <p:sldId id="593" r:id="rId3"/>
    <p:sldId id="601" r:id="rId4"/>
    <p:sldId id="602" r:id="rId5"/>
    <p:sldId id="598" r:id="rId6"/>
    <p:sldId id="604" r:id="rId7"/>
    <p:sldId id="595" r:id="rId8"/>
    <p:sldId id="596" r:id="rId9"/>
    <p:sldId id="603" r:id="rId10"/>
    <p:sldId id="572" r:id="rId11"/>
    <p:sldId id="599" r:id="rId12"/>
    <p:sldId id="600" r:id="rId13"/>
    <p:sldId id="608" r:id="rId14"/>
    <p:sldId id="609" r:id="rId15"/>
    <p:sldId id="610" r:id="rId16"/>
    <p:sldId id="611" r:id="rId17"/>
    <p:sldId id="612" r:id="rId18"/>
    <p:sldId id="605" r:id="rId19"/>
    <p:sldId id="606" r:id="rId20"/>
    <p:sldId id="607" r:id="rId21"/>
  </p:sldIdLst>
  <p:sldSz cx="9144000" cy="6858000" type="screen4x3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66"/>
    <a:srgbClr val="006699"/>
    <a:srgbClr val="009999"/>
    <a:srgbClr val="C00000"/>
    <a:srgbClr val="FDD97F"/>
    <a:srgbClr val="33CCCC"/>
    <a:srgbClr val="CC0099"/>
    <a:srgbClr val="0B8729"/>
    <a:srgbClr val="D0F808"/>
    <a:srgbClr val="FF99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867" autoAdjust="0"/>
    <p:restoredTop sz="94514" autoAdjust="0"/>
  </p:normalViewPr>
  <p:slideViewPr>
    <p:cSldViewPr>
      <p:cViewPr varScale="1">
        <p:scale>
          <a:sx n="59" d="100"/>
          <a:sy n="59" d="100"/>
        </p:scale>
        <p:origin x="-155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>
        <c:manualLayout>
          <c:layoutTarget val="inner"/>
          <c:xMode val="edge"/>
          <c:yMode val="edge"/>
          <c:x val="8.514250857221374E-2"/>
          <c:y val="3.2626183403869358E-2"/>
          <c:w val="0.84855744449370274"/>
          <c:h val="0.7514710093943971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профчастей ИЛС</c:v>
                </c:pt>
              </c:strCache>
            </c:strRef>
          </c:tx>
          <c:spPr>
            <a:solidFill>
              <a:srgbClr val="00660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 formatCode="General">
                  <c:v>830.6</c:v>
                </c:pt>
                <c:pt idx="1">
                  <c:v>849</c:v>
                </c:pt>
                <c:pt idx="2">
                  <c:v>865.6</c:v>
                </c:pt>
                <c:pt idx="3">
                  <c:v>879.1</c:v>
                </c:pt>
                <c:pt idx="4">
                  <c:v>892.1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DD7-4C7D-8A70-F833CE64841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ЗЛ, за которых уплачивались взносы на ППС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0" h="0"/>
            </a:sp3d>
          </c:spPr>
          <c:dLbls>
            <c:dLbl>
              <c:idx val="0"/>
              <c:layout>
                <c:manualLayout>
                  <c:x val="4.1664169732610066E-3"/>
                  <c:y val="2.70396059967463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D7-4C7D-8A70-F833CE64841B}"/>
                </c:ext>
              </c:extLst>
            </c:dLbl>
            <c:dLbl>
              <c:idx val="1"/>
              <c:layout>
                <c:manualLayout>
                  <c:x val="0"/>
                  <c:y val="2.703960599674588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D7-4C7D-8A70-F833CE64841B}"/>
                </c:ext>
              </c:extLst>
            </c:dLbl>
            <c:dLbl>
              <c:idx val="2"/>
              <c:layout>
                <c:manualLayout>
                  <c:x val="4.1664169732610066E-3"/>
                  <c:y val="1.081584239869835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D7-4C7D-8A70-F833CE64841B}"/>
                </c:ext>
              </c:extLst>
            </c:dLbl>
            <c:dLbl>
              <c:idx val="3"/>
              <c:layout>
                <c:manualLayout>
                  <c:x val="6.9440282887683483E-3"/>
                  <c:y val="5.407921199349178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DD7-4C7D-8A70-F833CE64841B}"/>
                </c:ext>
              </c:extLst>
            </c:dLbl>
            <c:dLbl>
              <c:idx val="4"/>
              <c:layout>
                <c:manualLayout>
                  <c:x val="2.77761131550734E-3"/>
                  <c:y val="8.111881799023765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DD7-4C7D-8A70-F833CE6484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372.8</c:v>
                </c:pt>
                <c:pt idx="1">
                  <c:v>357.2</c:v>
                </c:pt>
                <c:pt idx="2">
                  <c:v>346.7</c:v>
                </c:pt>
                <c:pt idx="3">
                  <c:v>343.2</c:v>
                </c:pt>
                <c:pt idx="4">
                  <c:v>354.8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DD7-4C7D-8A70-F833CE64841B}"/>
            </c:ext>
          </c:extLst>
        </c:ser>
        <c:dLbls/>
        <c:axId val="68381312"/>
        <c:axId val="68403584"/>
      </c:barChart>
      <c:catAx>
        <c:axId val="683813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68403584"/>
        <c:crosses val="autoZero"/>
        <c:auto val="1"/>
        <c:lblAlgn val="ctr"/>
        <c:lblOffset val="100"/>
      </c:catAx>
      <c:valAx>
        <c:axId val="68403584"/>
        <c:scaling>
          <c:orientation val="minMax"/>
        </c:scaling>
        <c:axPos val="l"/>
        <c:majorGridlines>
          <c:spPr>
            <a:ln>
              <a:noFill/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683813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9205983718386087E-2"/>
          <c:y val="0.89718370793478308"/>
          <c:w val="0.89999992071198831"/>
          <c:h val="6.1857460452913737E-2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2242664637419824E-2"/>
          <c:y val="0.21756933343301774"/>
          <c:w val="0.95410786110058021"/>
          <c:h val="0.70881299305957046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рабочих мест</c:v>
                </c:pt>
              </c:strCache>
            </c:strRef>
          </c:tx>
          <c:spPr>
            <a:ln>
              <a:noFill/>
            </a:ln>
          </c:spPr>
          <c:explosion val="14"/>
          <c:dPt>
            <c:idx val="0"/>
            <c:spPr>
              <a:solidFill>
                <a:srgbClr val="FFFF00"/>
              </a:solidFill>
              <a:ln w="25400">
                <a:noFill/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558-4346-98B7-5CA345694076}"/>
              </c:ext>
            </c:extLst>
          </c:dPt>
          <c:dPt>
            <c:idx val="1"/>
            <c:spPr>
              <a:solidFill>
                <a:srgbClr val="008000"/>
              </a:solidFill>
              <a:ln w="25400">
                <a:noFill/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558-4346-98B7-5CA345694076}"/>
              </c:ext>
            </c:extLst>
          </c:dPt>
          <c:dPt>
            <c:idx val="2"/>
            <c:explosion val="22"/>
            <c:spPr>
              <a:solidFill>
                <a:srgbClr val="C00000"/>
              </a:solidFill>
              <a:ln w="25400">
                <a:noFill/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558-4346-98B7-5CA345694076}"/>
              </c:ext>
            </c:extLst>
          </c:dPt>
          <c:dPt>
            <c:idx val="3"/>
            <c:spPr>
              <a:solidFill>
                <a:srgbClr val="8064A2"/>
              </a:solidFill>
              <a:ln w="25400">
                <a:noFill/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558-4346-98B7-5CA345694076}"/>
              </c:ext>
            </c:extLst>
          </c:dPt>
          <c:dPt>
            <c:idx val="4"/>
            <c:spPr>
              <a:solidFill>
                <a:srgbClr val="4BACC6"/>
              </a:solidFill>
              <a:ln w="25400">
                <a:noFill/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558-4346-98B7-5CA345694076}"/>
              </c:ext>
            </c:extLst>
          </c:dPt>
          <c:dPt>
            <c:idx val="5"/>
            <c:spPr>
              <a:solidFill>
                <a:srgbClr val="FFC000"/>
              </a:solidFill>
              <a:ln w="25400">
                <a:noFill/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558-4346-98B7-5CA345694076}"/>
              </c:ext>
            </c:extLst>
          </c:dPt>
          <c:dPt>
            <c:idx val="6"/>
            <c:spPr>
              <a:solidFill>
                <a:srgbClr val="2C4D75"/>
              </a:solidFill>
              <a:ln w="25400">
                <a:noFill/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558-4346-98B7-5CA345694076}"/>
              </c:ext>
            </c:extLst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25400">
                <a:noFill/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7558-4346-98B7-5CA345694076}"/>
              </c:ext>
            </c:extLst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 w="25400">
                <a:noFill/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7558-4346-98B7-5CA345694076}"/>
              </c:ext>
            </c:extLst>
          </c:dPt>
          <c:dPt>
            <c:idx val="9"/>
            <c:spPr>
              <a:solidFill>
                <a:schemeClr val="accent4">
                  <a:lumMod val="60000"/>
                </a:schemeClr>
              </a:solidFill>
              <a:ln w="25400">
                <a:noFill/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7558-4346-98B7-5CA345694076}"/>
              </c:ext>
            </c:extLst>
          </c:dPt>
          <c:dPt>
            <c:idx val="10"/>
            <c:spPr>
              <a:solidFill>
                <a:schemeClr val="accent5">
                  <a:lumMod val="60000"/>
                </a:schemeClr>
              </a:solidFill>
              <a:ln w="25400">
                <a:noFill/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7558-4346-98B7-5CA345694076}"/>
              </c:ext>
            </c:extLst>
          </c:dPt>
          <c:dLbls>
            <c:dLbl>
              <c:idx val="0"/>
              <c:layout>
                <c:manualLayout>
                  <c:x val="7.0279052669115188E-2"/>
                  <c:y val="-3.280522464109469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 marL="0" marR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400" b="0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ru-RU" sz="1400" b="1" i="0" baseline="0" dirty="0">
                        <a:effectLst/>
                      </a:rPr>
                      <a:t>Педагогические работники</a:t>
                    </a:r>
                    <a:r>
                      <a:rPr lang="ru-RU" sz="1400" b="1" dirty="0">
                        <a:latin typeface="Arial" pitchFamily="34" charset="0"/>
                        <a:cs typeface="Arial" pitchFamily="34" charset="0"/>
                      </a:rPr>
                      <a:t/>
                    </a:r>
                    <a:br>
                      <a:rPr lang="ru-RU" sz="1400" b="1" dirty="0">
                        <a:latin typeface="Arial" pitchFamily="34" charset="0"/>
                        <a:cs typeface="Arial" pitchFamily="34" charset="0"/>
                      </a:rPr>
                    </a:br>
                    <a:r>
                      <a:rPr lang="ru-RU" sz="1400" dirty="0">
                        <a:latin typeface="Arial" pitchFamily="34" charset="0"/>
                        <a:cs typeface="Arial" pitchFamily="34" charset="0"/>
                      </a:rPr>
                      <a:t> 101 249 (26%)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558-4346-98B7-5CA345694076}"/>
                </c:ext>
              </c:extLst>
            </c:dLbl>
            <c:dLbl>
              <c:idx val="1"/>
              <c:layout>
                <c:manualLayout>
                  <c:x val="5.692574590280168E-2"/>
                  <c:y val="6.717994014332186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ru-RU" sz="1400" b="1" dirty="0">
                        <a:latin typeface="Arial" pitchFamily="34" charset="0"/>
                        <a:cs typeface="Arial" pitchFamily="34" charset="0"/>
                      </a:rPr>
                      <a:t>Список 2</a:t>
                    </a:r>
                  </a:p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ru-RU" sz="1400" dirty="0">
                        <a:latin typeface="Arial" pitchFamily="34" charset="0"/>
                        <a:cs typeface="Arial" pitchFamily="34" charset="0"/>
                      </a:rPr>
                      <a:t> 87 185 (23%)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558-4346-98B7-5CA345694076}"/>
                </c:ext>
              </c:extLst>
            </c:dLbl>
            <c:dLbl>
              <c:idx val="2"/>
              <c:layout>
                <c:manualLayout>
                  <c:x val="-7.1823503884574813E-2"/>
                  <c:y val="1.791600270075871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ru-RU" sz="1400" b="1" dirty="0">
                        <a:latin typeface="Arial" pitchFamily="34" charset="0"/>
                        <a:cs typeface="Arial" pitchFamily="34" charset="0"/>
                      </a:rPr>
                      <a:t>Медицинские работники </a:t>
                    </a:r>
                  </a:p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ru-RU" sz="1400" dirty="0">
                        <a:latin typeface="Arial" pitchFamily="34" charset="0"/>
                        <a:cs typeface="Arial" pitchFamily="34" charset="0"/>
                      </a:rPr>
                      <a:t>91 860 (24%)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558-4346-98B7-5CA345694076}"/>
                </c:ext>
              </c:extLst>
            </c:dLbl>
            <c:dLbl>
              <c:idx val="3"/>
              <c:layout>
                <c:manualLayout>
                  <c:x val="-7.4467567760191616E-2"/>
                  <c:y val="6.247622885785173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ru-RU" sz="1400" b="1" dirty="0">
                        <a:latin typeface="Arial" pitchFamily="34" charset="0"/>
                        <a:cs typeface="Arial" pitchFamily="34" charset="0"/>
                      </a:rPr>
                      <a:t>Трактористы</a:t>
                    </a:r>
                    <a:r>
                      <a:rPr lang="ru-RU" sz="1400" dirty="0">
                        <a:latin typeface="Arial" pitchFamily="34" charset="0"/>
                        <a:cs typeface="Arial" pitchFamily="34" charset="0"/>
                      </a:rPr>
                      <a:t/>
                    </a:r>
                    <a:br>
                      <a:rPr lang="ru-RU" sz="1400" dirty="0">
                        <a:latin typeface="Arial" pitchFamily="34" charset="0"/>
                        <a:cs typeface="Arial" pitchFamily="34" charset="0"/>
                      </a:rPr>
                    </a:br>
                    <a:r>
                      <a:rPr lang="ru-RU" sz="1400" dirty="0">
                        <a:latin typeface="Arial" pitchFamily="34" charset="0"/>
                        <a:cs typeface="Arial" pitchFamily="34" charset="0"/>
                      </a:rPr>
                      <a:t> 35 447</a:t>
                    </a:r>
                    <a:r>
                      <a:rPr lang="ru-RU" sz="1400" baseline="0" dirty="0">
                        <a:latin typeface="Arial" pitchFamily="34" charset="0"/>
                        <a:cs typeface="Arial" pitchFamily="34" charset="0"/>
                      </a:rPr>
                      <a:t> (9</a:t>
                    </a:r>
                    <a:r>
                      <a:rPr lang="ru-RU" sz="1400" dirty="0">
                        <a:latin typeface="Arial" pitchFamily="34" charset="0"/>
                        <a:cs typeface="Arial" pitchFamily="34" charset="0"/>
                      </a:rPr>
                      <a:t>%)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7558-4346-98B7-5CA345694076}"/>
                </c:ext>
              </c:extLst>
            </c:dLbl>
            <c:dLbl>
              <c:idx val="4"/>
              <c:layout>
                <c:manualLayout>
                  <c:x val="-7.3110546564124579E-2"/>
                  <c:y val="-4.206235507834999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ru-RU" sz="1400" b="1" dirty="0">
                        <a:latin typeface="Arial" pitchFamily="34" charset="0"/>
                        <a:cs typeface="Arial" pitchFamily="34" charset="0"/>
                      </a:rPr>
                      <a:t>Операторы</a:t>
                    </a:r>
                    <a:r>
                      <a:rPr lang="ru-RU" sz="1400" dirty="0">
                        <a:latin typeface="Arial" pitchFamily="34" charset="0"/>
                        <a:cs typeface="Arial" pitchFamily="34" charset="0"/>
                      </a:rPr>
                      <a:t/>
                    </a:r>
                    <a:br>
                      <a:rPr lang="ru-RU" sz="1400" dirty="0">
                        <a:latin typeface="Arial" pitchFamily="34" charset="0"/>
                        <a:cs typeface="Arial" pitchFamily="34" charset="0"/>
                      </a:rPr>
                    </a:br>
                    <a:r>
                      <a:rPr lang="ru-RU" sz="1400" dirty="0">
                        <a:latin typeface="Arial" pitchFamily="34" charset="0"/>
                        <a:cs typeface="Arial" pitchFamily="34" charset="0"/>
                      </a:rPr>
                      <a:t> 32 898 (9%)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7558-4346-98B7-5CA345694076}"/>
                </c:ext>
              </c:extLst>
            </c:dLbl>
            <c:dLbl>
              <c:idx val="5"/>
              <c:layout>
                <c:manualLayout>
                  <c:x val="-4.5934547610402006E-2"/>
                  <c:y val="-3.31338918986717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ru-RU" sz="1400" b="1" dirty="0">
                        <a:latin typeface="Arial" pitchFamily="34" charset="0"/>
                        <a:cs typeface="Arial" pitchFamily="34" charset="0"/>
                      </a:rPr>
                      <a:t>Список</a:t>
                    </a:r>
                    <a:r>
                      <a:rPr lang="ru-RU" sz="1400" b="1" baseline="0" dirty="0">
                        <a:latin typeface="Arial" pitchFamily="34" charset="0"/>
                        <a:cs typeface="Arial" pitchFamily="34" charset="0"/>
                      </a:rPr>
                      <a:t> </a:t>
                    </a:r>
                    <a:r>
                      <a:rPr lang="ru-RU" sz="1400" b="1" dirty="0">
                        <a:latin typeface="Arial" pitchFamily="34" charset="0"/>
                        <a:cs typeface="Arial" pitchFamily="34" charset="0"/>
                      </a:rPr>
                      <a:t>1 </a:t>
                    </a:r>
                  </a:p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ru-RU" sz="1400" dirty="0">
                        <a:latin typeface="Arial" pitchFamily="34" charset="0"/>
                        <a:cs typeface="Arial" pitchFamily="34" charset="0"/>
                      </a:rPr>
                      <a:t>18 382</a:t>
                    </a:r>
                    <a:r>
                      <a:rPr lang="ru-RU" sz="1400" baseline="0" dirty="0">
                        <a:latin typeface="Arial" pitchFamily="34" charset="0"/>
                        <a:cs typeface="Arial" pitchFamily="34" charset="0"/>
                      </a:rPr>
                      <a:t> (</a:t>
                    </a:r>
                    <a:r>
                      <a:rPr lang="ru-RU" sz="1400" dirty="0">
                        <a:latin typeface="Arial" pitchFamily="34" charset="0"/>
                        <a:cs typeface="Arial" pitchFamily="34" charset="0"/>
                      </a:rPr>
                      <a:t>5%)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7558-4346-98B7-5CA345694076}"/>
                </c:ext>
              </c:extLst>
            </c:dLbl>
            <c:dLbl>
              <c:idx val="6"/>
              <c:layout>
                <c:manualLayout>
                  <c:x val="3.6674936939124388E-2"/>
                  <c:y val="-3.869756784262583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ru-RU" sz="1400" b="1" dirty="0">
                        <a:latin typeface="Arial" pitchFamily="34" charset="0"/>
                        <a:cs typeface="Arial" pitchFamily="34" charset="0"/>
                      </a:rPr>
                      <a:t>Водители</a:t>
                    </a:r>
                  </a:p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ru-RU" sz="1400" dirty="0">
                        <a:latin typeface="Arial" pitchFamily="34" charset="0"/>
                        <a:cs typeface="Arial" pitchFamily="34" charset="0"/>
                      </a:rPr>
                      <a:t> 7 712 (2%)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7558-4346-98B7-5CA345694076}"/>
                </c:ext>
              </c:extLst>
            </c:dLbl>
            <c:dLbl>
              <c:idx val="7"/>
              <c:layout>
                <c:manualLayout>
                  <c:x val="0.14232184385761024"/>
                  <c:y val="-3.099548949158621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ru-RU" sz="1400" b="1" dirty="0">
                        <a:latin typeface="Arial" pitchFamily="34" charset="0"/>
                        <a:cs typeface="Arial" pitchFamily="34" charset="0"/>
                      </a:rPr>
                      <a:t>Спортсмены</a:t>
                    </a:r>
                  </a:p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defRPr>
                    </a:pPr>
                    <a:r>
                      <a:rPr lang="ru-RU" sz="1400" dirty="0">
                        <a:latin typeface="Arial" pitchFamily="34" charset="0"/>
                        <a:cs typeface="Arial" pitchFamily="34" charset="0"/>
                      </a:rPr>
                      <a:t> 2 305 – (1%)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7558-4346-98B7-5CA345694076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558-4346-98B7-5CA345694076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558-4346-98B7-5CA345694076}"/>
                </c:ext>
              </c:extLst>
            </c:dLbl>
            <c:dLbl>
              <c:idx val="1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558-4346-98B7-5CA34569407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Sheet1!$A$2:$A$12</c:f>
              <c:strCache>
                <c:ptCount val="10"/>
                <c:pt idx="0">
                  <c:v>педраб</c:v>
                </c:pt>
                <c:pt idx="1">
                  <c:v>сП2</c:v>
                </c:pt>
                <c:pt idx="2">
                  <c:v>медраб</c:v>
                </c:pt>
                <c:pt idx="3">
                  <c:v>тракторист</c:v>
                </c:pt>
                <c:pt idx="4">
                  <c:v>операторы</c:v>
                </c:pt>
                <c:pt idx="5">
                  <c:v>СП1</c:v>
                </c:pt>
                <c:pt idx="6">
                  <c:v>водители</c:v>
                </c:pt>
                <c:pt idx="7">
                  <c:v>ПРОФСПОРТ</c:v>
                </c:pt>
                <c:pt idx="8">
                  <c:v>ТЕКСТИЛЬ</c:v>
                </c:pt>
                <c:pt idx="9">
                  <c:v>ПОДЗЕМРАБ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101249</c:v>
                </c:pt>
                <c:pt idx="1">
                  <c:v>87185</c:v>
                </c:pt>
                <c:pt idx="2">
                  <c:v>91860</c:v>
                </c:pt>
                <c:pt idx="3">
                  <c:v>35447</c:v>
                </c:pt>
                <c:pt idx="4">
                  <c:v>32898</c:v>
                </c:pt>
                <c:pt idx="5">
                  <c:v>18382</c:v>
                </c:pt>
                <c:pt idx="6">
                  <c:v>7712</c:v>
                </c:pt>
                <c:pt idx="7">
                  <c:v>2305</c:v>
                </c:pt>
                <c:pt idx="8">
                  <c:v>1936</c:v>
                </c:pt>
                <c:pt idx="9">
                  <c:v>2071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7558-4346-98B7-5CA34569407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explosion val="14"/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7558-4346-98B7-5CA345694076}"/>
              </c:ext>
            </c:extLst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A-7558-4346-98B7-5CA345694076}"/>
              </c:ext>
            </c:extLst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C-7558-4346-98B7-5CA345694076}"/>
              </c:ext>
            </c:extLst>
          </c:dPt>
          <c:dPt>
            <c:idx val="3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E-7558-4346-98B7-5CA345694076}"/>
              </c:ext>
            </c:extLst>
          </c:dPt>
          <c:dPt>
            <c:idx val="4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0-7558-4346-98B7-5CA345694076}"/>
              </c:ext>
            </c:extLst>
          </c:dPt>
          <c:dPt>
            <c:idx val="5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2-7558-4346-98B7-5CA345694076}"/>
              </c:ext>
            </c:extLst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4-7558-4346-98B7-5CA345694076}"/>
              </c:ext>
            </c:extLst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6-7558-4346-98B7-5CA345694076}"/>
              </c:ext>
            </c:extLst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8-7558-4346-98B7-5CA345694076}"/>
              </c:ext>
            </c:extLst>
          </c:dPt>
          <c:dPt>
            <c:idx val="9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A-7558-4346-98B7-5CA345694076}"/>
              </c:ext>
            </c:extLst>
          </c:dPt>
          <c:dPt>
            <c:idx val="1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C-7558-4346-98B7-5CA345694076}"/>
              </c:ext>
            </c:extLst>
          </c:dPt>
          <c:cat>
            <c:strRef>
              <c:f>Sheet1!$A$2:$A$12</c:f>
              <c:strCache>
                <c:ptCount val="10"/>
                <c:pt idx="0">
                  <c:v>педраб</c:v>
                </c:pt>
                <c:pt idx="1">
                  <c:v>сП2</c:v>
                </c:pt>
                <c:pt idx="2">
                  <c:v>медраб</c:v>
                </c:pt>
                <c:pt idx="3">
                  <c:v>тракторист</c:v>
                </c:pt>
                <c:pt idx="4">
                  <c:v>операторы</c:v>
                </c:pt>
                <c:pt idx="5">
                  <c:v>СП1</c:v>
                </c:pt>
                <c:pt idx="6">
                  <c:v>водители</c:v>
                </c:pt>
                <c:pt idx="7">
                  <c:v>ПРОФСПОРТ</c:v>
                </c:pt>
                <c:pt idx="8">
                  <c:v>ТЕКСТИЛЬ</c:v>
                </c:pt>
                <c:pt idx="9">
                  <c:v>ПОДЗЕМРАБ</c:v>
                </c:pt>
              </c:strCache>
            </c:strRef>
          </c:cat>
          <c:val>
            <c:numRef>
              <c:f>Sheet1!$C$2:$C$12</c:f>
              <c:numCache>
                <c:formatCode>0.00%</c:formatCode>
                <c:ptCount val="11"/>
                <c:pt idx="0">
                  <c:v>0.26</c:v>
                </c:pt>
                <c:pt idx="1">
                  <c:v>0.23</c:v>
                </c:pt>
                <c:pt idx="2">
                  <c:v>0.24000000000000002</c:v>
                </c:pt>
                <c:pt idx="3">
                  <c:v>9.0000000000000011E-2</c:v>
                </c:pt>
                <c:pt idx="4">
                  <c:v>9.0000000000000011E-2</c:v>
                </c:pt>
                <c:pt idx="5">
                  <c:v>0.05</c:v>
                </c:pt>
                <c:pt idx="6">
                  <c:v>2.0000000000000004E-2</c:v>
                </c:pt>
                <c:pt idx="7">
                  <c:v>6.000000000000001E-3</c:v>
                </c:pt>
                <c:pt idx="8">
                  <c:v>5.000000000000001E-3</c:v>
                </c:pt>
                <c:pt idx="9">
                  <c:v>5.000000000000001E-3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D-7558-4346-98B7-5CA345694076}"/>
            </c:ext>
          </c:extLst>
        </c:ser>
        <c:dLbls/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CCDBED-7F79-4DBB-AE9A-8E2BC8F4045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7B2F2B-8F5A-474D-929F-4967DEFB1785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accent5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b="1" dirty="0">
              <a:solidFill>
                <a:schemeClr val="tx2"/>
              </a:solidFill>
            </a:rPr>
            <a:t>1</a:t>
          </a:r>
        </a:p>
      </dgm:t>
    </dgm:pt>
    <dgm:pt modelId="{F54755C0-6B00-4C75-A2F5-E5FA0913215A}" type="parTrans" cxnId="{22643788-DBEA-4766-8301-CD5B06983C6B}">
      <dgm:prSet/>
      <dgm:spPr/>
      <dgm:t>
        <a:bodyPr/>
        <a:lstStyle/>
        <a:p>
          <a:endParaRPr lang="ru-RU"/>
        </a:p>
      </dgm:t>
    </dgm:pt>
    <dgm:pt modelId="{6C846A9D-B5A0-4C61-BC06-F8EF89E14968}" type="sibTrans" cxnId="{22643788-DBEA-4766-8301-CD5B06983C6B}">
      <dgm:prSet/>
      <dgm:spPr/>
      <dgm:t>
        <a:bodyPr/>
        <a:lstStyle/>
        <a:p>
          <a:endParaRPr lang="ru-RU"/>
        </a:p>
      </dgm:t>
    </dgm:pt>
    <dgm:pt modelId="{DDAD53AA-AAF7-4275-A192-A18614ADC8C9}">
      <dgm:prSet phldrT="[Текст]" custT="1"/>
      <dgm:spPr/>
      <dgm:t>
        <a:bodyPr/>
        <a:lstStyle/>
        <a:p>
          <a:pPr algn="just"/>
          <a:r>
            <a:rPr lang="ru-RU" sz="1800" b="1" dirty="0">
              <a:effectLst/>
              <a:latin typeface="Arial" panose="020B0604020202020204" pitchFamily="34" charset="0"/>
              <a:cs typeface="Arial" panose="020B0604020202020204" pitchFamily="34" charset="0"/>
            </a:rPr>
            <a:t>Ежегодное информирования работников (с участием представителей территориальных органов Фонда) о нормах законодательства о профессиональном пенсионном страховании и праве на ежемесячную доплату</a:t>
          </a:r>
        </a:p>
      </dgm:t>
    </dgm:pt>
    <dgm:pt modelId="{D19AAC48-0A2C-4BAB-9A29-DCAA9FA81D29}" type="parTrans" cxnId="{3869EF0E-33AB-4B93-848B-17BC819F085F}">
      <dgm:prSet/>
      <dgm:spPr/>
      <dgm:t>
        <a:bodyPr/>
        <a:lstStyle/>
        <a:p>
          <a:endParaRPr lang="ru-RU"/>
        </a:p>
      </dgm:t>
    </dgm:pt>
    <dgm:pt modelId="{41FB000C-65D2-4F47-ACC2-63939163FC0C}" type="sibTrans" cxnId="{3869EF0E-33AB-4B93-848B-17BC819F085F}">
      <dgm:prSet/>
      <dgm:spPr/>
      <dgm:t>
        <a:bodyPr/>
        <a:lstStyle/>
        <a:p>
          <a:endParaRPr lang="ru-RU"/>
        </a:p>
      </dgm:t>
    </dgm:pt>
    <dgm:pt modelId="{8A3A8019-924E-4F77-B316-6637ED9B8141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accent5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b="1" dirty="0">
              <a:solidFill>
                <a:schemeClr val="tx2"/>
              </a:solidFill>
            </a:rPr>
            <a:t>2</a:t>
          </a:r>
        </a:p>
      </dgm:t>
    </dgm:pt>
    <dgm:pt modelId="{B56246DE-A2B4-4319-BC8D-3D7877F99DE8}" type="parTrans" cxnId="{79706CE1-A509-444C-BED9-8DBE3649BD36}">
      <dgm:prSet/>
      <dgm:spPr/>
      <dgm:t>
        <a:bodyPr/>
        <a:lstStyle/>
        <a:p>
          <a:endParaRPr lang="ru-RU"/>
        </a:p>
      </dgm:t>
    </dgm:pt>
    <dgm:pt modelId="{8377052E-8406-4F20-A7D4-C45ABF7C1643}" type="sibTrans" cxnId="{79706CE1-A509-444C-BED9-8DBE3649BD36}">
      <dgm:prSet/>
      <dgm:spPr/>
      <dgm:t>
        <a:bodyPr/>
        <a:lstStyle/>
        <a:p>
          <a:endParaRPr lang="ru-RU"/>
        </a:p>
      </dgm:t>
    </dgm:pt>
    <dgm:pt modelId="{F6447A8C-665F-4B0F-823B-7550C697D589}">
      <dgm:prSet phldrT="[Текст]" custT="1"/>
      <dgm:spPr/>
      <dgm:t>
        <a:bodyPr/>
        <a:lstStyle/>
        <a:p>
          <a:pPr algn="l"/>
          <a:r>
            <a:rPr lang="ru-RU" sz="1800" b="1" dirty="0">
              <a:effectLst/>
              <a:latin typeface="Arial" panose="020B0604020202020204" pitchFamily="34" charset="0"/>
              <a:cs typeface="Arial" panose="020B0604020202020204" pitchFamily="34" charset="0"/>
            </a:rPr>
            <a:t>Персональное информирование вновь поступающих  работников  о праве на ежемесячную доплату</a:t>
          </a:r>
        </a:p>
      </dgm:t>
    </dgm:pt>
    <dgm:pt modelId="{E1FB7732-210A-488F-8F0C-6C7E5C83BA79}" type="parTrans" cxnId="{5B76F76E-DB02-4ECF-AEE2-46A9A492E4A5}">
      <dgm:prSet/>
      <dgm:spPr/>
      <dgm:t>
        <a:bodyPr/>
        <a:lstStyle/>
        <a:p>
          <a:endParaRPr lang="ru-RU"/>
        </a:p>
      </dgm:t>
    </dgm:pt>
    <dgm:pt modelId="{29FDBC60-34B4-47FB-A194-8A424073B9DC}" type="sibTrans" cxnId="{5B76F76E-DB02-4ECF-AEE2-46A9A492E4A5}">
      <dgm:prSet/>
      <dgm:spPr/>
      <dgm:t>
        <a:bodyPr/>
        <a:lstStyle/>
        <a:p>
          <a:endParaRPr lang="ru-RU"/>
        </a:p>
      </dgm:t>
    </dgm:pt>
    <dgm:pt modelId="{83666935-DB3B-430A-A957-6C2F101DD282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accent5">
            <a:lumMod val="40000"/>
            <a:lumOff val="6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r>
            <a:rPr lang="ru-RU" b="1" dirty="0">
              <a:solidFill>
                <a:schemeClr val="tx2"/>
              </a:solidFill>
            </a:rPr>
            <a:t>3</a:t>
          </a:r>
        </a:p>
      </dgm:t>
    </dgm:pt>
    <dgm:pt modelId="{B20CDE50-F7D7-443F-B424-9F18698CAF80}" type="parTrans" cxnId="{0125BF69-0474-469E-8B3B-472A8E75A79F}">
      <dgm:prSet/>
      <dgm:spPr/>
      <dgm:t>
        <a:bodyPr/>
        <a:lstStyle/>
        <a:p>
          <a:endParaRPr lang="ru-RU"/>
        </a:p>
      </dgm:t>
    </dgm:pt>
    <dgm:pt modelId="{957B077B-02DE-41BC-A114-BE82875C56F5}" type="sibTrans" cxnId="{0125BF69-0474-469E-8B3B-472A8E75A79F}">
      <dgm:prSet/>
      <dgm:spPr/>
      <dgm:t>
        <a:bodyPr/>
        <a:lstStyle/>
        <a:p>
          <a:endParaRPr lang="ru-RU"/>
        </a:p>
      </dgm:t>
    </dgm:pt>
    <dgm:pt modelId="{D26FECA9-5722-4011-82FF-60B4BFC7590E}">
      <dgm:prSet phldrT="[Текст]" custT="1"/>
      <dgm:spPr/>
      <dgm:t>
        <a:bodyPr/>
        <a:lstStyle/>
        <a:p>
          <a:pPr algn="l"/>
          <a:r>
            <a:rPr lang="ru-RU" sz="1800" b="1" dirty="0">
              <a:effectLst/>
              <a:latin typeface="Arial" panose="020B0604020202020204" pitchFamily="34" charset="0"/>
              <a:cs typeface="Arial" panose="020B0604020202020204" pitchFamily="34" charset="0"/>
            </a:rPr>
            <a:t>Информирование работников о новом виде пенсионного обеспечения - добровольное страхование дополнительной накопительной пенсии </a:t>
          </a:r>
          <a:r>
            <a:rPr lang="ru-RU" sz="1800" b="1" dirty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с участием государства</a:t>
          </a:r>
        </a:p>
      </dgm:t>
    </dgm:pt>
    <dgm:pt modelId="{81564EF5-EE15-4378-833C-D4E3F48CB89D}" type="parTrans" cxnId="{39B4B455-8BE8-4656-8FA0-761ECCC3DA06}">
      <dgm:prSet/>
      <dgm:spPr/>
      <dgm:t>
        <a:bodyPr/>
        <a:lstStyle/>
        <a:p>
          <a:endParaRPr lang="ru-RU"/>
        </a:p>
      </dgm:t>
    </dgm:pt>
    <dgm:pt modelId="{CB9B2FE7-D188-4CA7-828C-D53036739EE6}" type="sibTrans" cxnId="{39B4B455-8BE8-4656-8FA0-761ECCC3DA06}">
      <dgm:prSet/>
      <dgm:spPr/>
      <dgm:t>
        <a:bodyPr/>
        <a:lstStyle/>
        <a:p>
          <a:endParaRPr lang="ru-RU"/>
        </a:p>
      </dgm:t>
    </dgm:pt>
    <dgm:pt modelId="{6FDBA8E3-6E7A-48A6-A382-8274E500AE22}" type="pres">
      <dgm:prSet presAssocID="{58CCDBED-7F79-4DBB-AE9A-8E2BC8F4045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AFCB30-32AA-4E0F-93F2-FDAFC2FDE957}" type="pres">
      <dgm:prSet presAssocID="{127B2F2B-8F5A-474D-929F-4967DEFB1785}" presName="composite" presStyleCnt="0"/>
      <dgm:spPr/>
    </dgm:pt>
    <dgm:pt modelId="{08376B24-6D9E-4281-9230-1E430E91BCB3}" type="pres">
      <dgm:prSet presAssocID="{127B2F2B-8F5A-474D-929F-4967DEFB1785}" presName="parentText" presStyleLbl="alignNode1" presStyleIdx="0" presStyleCnt="3" custLinFactNeighborX="0" custLinFactNeighborY="-111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14304C-89E5-40EB-B7EF-FE9CB7EB46C6}" type="pres">
      <dgm:prSet presAssocID="{127B2F2B-8F5A-474D-929F-4967DEFB1785}" presName="descendantText" presStyleLbl="alignAcc1" presStyleIdx="0" presStyleCnt="3" custScaleY="150960" custLinFactNeighborX="1226" custLinFactNeighborY="-14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568182-04C6-497C-87CE-F7613F0700D7}" type="pres">
      <dgm:prSet presAssocID="{6C846A9D-B5A0-4C61-BC06-F8EF89E14968}" presName="sp" presStyleCnt="0"/>
      <dgm:spPr/>
    </dgm:pt>
    <dgm:pt modelId="{46FBDE3E-C346-4C45-82BF-56FE440CB82E}" type="pres">
      <dgm:prSet presAssocID="{8A3A8019-924E-4F77-B316-6637ED9B8141}" presName="composite" presStyleCnt="0"/>
      <dgm:spPr/>
    </dgm:pt>
    <dgm:pt modelId="{20E5969B-3E48-4C01-8D78-E5FC960E704E}" type="pres">
      <dgm:prSet presAssocID="{8A3A8019-924E-4F77-B316-6637ED9B8141}" presName="parentText" presStyleLbl="alignNode1" presStyleIdx="1" presStyleCnt="3" custLinFactNeighborX="0" custLinFactNeighborY="-125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C2967-D9A9-41C4-814A-0C1766835238}" type="pres">
      <dgm:prSet presAssocID="{8A3A8019-924E-4F77-B316-6637ED9B8141}" presName="descendantText" presStyleLbl="alignAcc1" presStyleIdx="1" presStyleCnt="3" custScaleX="98200" custScaleY="99649" custLinFactNeighborX="591" custLinFactNeighborY="50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D38CE8-7E24-442B-BD50-E3D6FFE55AC2}" type="pres">
      <dgm:prSet presAssocID="{8377052E-8406-4F20-A7D4-C45ABF7C1643}" presName="sp" presStyleCnt="0"/>
      <dgm:spPr/>
    </dgm:pt>
    <dgm:pt modelId="{48EF65F7-F91A-4CE7-A7CA-688977907487}" type="pres">
      <dgm:prSet presAssocID="{83666935-DB3B-430A-A957-6C2F101DD282}" presName="composite" presStyleCnt="0"/>
      <dgm:spPr/>
    </dgm:pt>
    <dgm:pt modelId="{15EF83EA-AC54-4310-911C-845D7943E74E}" type="pres">
      <dgm:prSet presAssocID="{83666935-DB3B-430A-A957-6C2F101DD282}" presName="parentText" presStyleLbl="alignNode1" presStyleIdx="2" presStyleCnt="3" custLinFactNeighborX="0" custLinFactNeighborY="-172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1785E9-B500-47B7-A0BB-36FB89FBFAE6}" type="pres">
      <dgm:prSet presAssocID="{83666935-DB3B-430A-A957-6C2F101DD282}" presName="descendantText" presStyleLbl="alignAcc1" presStyleIdx="2" presStyleCnt="3" custScaleX="97925" custScaleY="106508" custLinFactNeighborX="454" custLinFactNeighborY="-10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76F76E-DB02-4ECF-AEE2-46A9A492E4A5}" srcId="{8A3A8019-924E-4F77-B316-6637ED9B8141}" destId="{F6447A8C-665F-4B0F-823B-7550C697D589}" srcOrd="0" destOrd="0" parTransId="{E1FB7732-210A-488F-8F0C-6C7E5C83BA79}" sibTransId="{29FDBC60-34B4-47FB-A194-8A424073B9DC}"/>
    <dgm:cxn modelId="{747B7A42-E1E0-4AA4-9AC6-2FD78C95F5A0}" type="presOf" srcId="{58CCDBED-7F79-4DBB-AE9A-8E2BC8F40459}" destId="{6FDBA8E3-6E7A-48A6-A382-8274E500AE22}" srcOrd="0" destOrd="0" presId="urn:microsoft.com/office/officeart/2005/8/layout/chevron2"/>
    <dgm:cxn modelId="{EEC1A960-BF46-4322-91A2-D9AFB31FEF50}" type="presOf" srcId="{83666935-DB3B-430A-A957-6C2F101DD282}" destId="{15EF83EA-AC54-4310-911C-845D7943E74E}" srcOrd="0" destOrd="0" presId="urn:microsoft.com/office/officeart/2005/8/layout/chevron2"/>
    <dgm:cxn modelId="{22643788-DBEA-4766-8301-CD5B06983C6B}" srcId="{58CCDBED-7F79-4DBB-AE9A-8E2BC8F40459}" destId="{127B2F2B-8F5A-474D-929F-4967DEFB1785}" srcOrd="0" destOrd="0" parTransId="{F54755C0-6B00-4C75-A2F5-E5FA0913215A}" sibTransId="{6C846A9D-B5A0-4C61-BC06-F8EF89E14968}"/>
    <dgm:cxn modelId="{0125BF69-0474-469E-8B3B-472A8E75A79F}" srcId="{58CCDBED-7F79-4DBB-AE9A-8E2BC8F40459}" destId="{83666935-DB3B-430A-A957-6C2F101DD282}" srcOrd="2" destOrd="0" parTransId="{B20CDE50-F7D7-443F-B424-9F18698CAF80}" sibTransId="{957B077B-02DE-41BC-A114-BE82875C56F5}"/>
    <dgm:cxn modelId="{CD7EF33B-EE51-46F6-B995-533E3A6EBAA4}" type="presOf" srcId="{8A3A8019-924E-4F77-B316-6637ED9B8141}" destId="{20E5969B-3E48-4C01-8D78-E5FC960E704E}" srcOrd="0" destOrd="0" presId="urn:microsoft.com/office/officeart/2005/8/layout/chevron2"/>
    <dgm:cxn modelId="{39B4B455-8BE8-4656-8FA0-761ECCC3DA06}" srcId="{83666935-DB3B-430A-A957-6C2F101DD282}" destId="{D26FECA9-5722-4011-82FF-60B4BFC7590E}" srcOrd="0" destOrd="0" parTransId="{81564EF5-EE15-4378-833C-D4E3F48CB89D}" sibTransId="{CB9B2FE7-D188-4CA7-828C-D53036739EE6}"/>
    <dgm:cxn modelId="{3869EF0E-33AB-4B93-848B-17BC819F085F}" srcId="{127B2F2B-8F5A-474D-929F-4967DEFB1785}" destId="{DDAD53AA-AAF7-4275-A192-A18614ADC8C9}" srcOrd="0" destOrd="0" parTransId="{D19AAC48-0A2C-4BAB-9A29-DCAA9FA81D29}" sibTransId="{41FB000C-65D2-4F47-ACC2-63939163FC0C}"/>
    <dgm:cxn modelId="{D8980A4D-832E-41C3-83DC-05863B1D7D22}" type="presOf" srcId="{127B2F2B-8F5A-474D-929F-4967DEFB1785}" destId="{08376B24-6D9E-4281-9230-1E430E91BCB3}" srcOrd="0" destOrd="0" presId="urn:microsoft.com/office/officeart/2005/8/layout/chevron2"/>
    <dgm:cxn modelId="{984B27E2-F893-4E92-BB1B-113003AA09BB}" type="presOf" srcId="{DDAD53AA-AAF7-4275-A192-A18614ADC8C9}" destId="{1D14304C-89E5-40EB-B7EF-FE9CB7EB46C6}" srcOrd="0" destOrd="0" presId="urn:microsoft.com/office/officeart/2005/8/layout/chevron2"/>
    <dgm:cxn modelId="{79706CE1-A509-444C-BED9-8DBE3649BD36}" srcId="{58CCDBED-7F79-4DBB-AE9A-8E2BC8F40459}" destId="{8A3A8019-924E-4F77-B316-6637ED9B8141}" srcOrd="1" destOrd="0" parTransId="{B56246DE-A2B4-4319-BC8D-3D7877F99DE8}" sibTransId="{8377052E-8406-4F20-A7D4-C45ABF7C1643}"/>
    <dgm:cxn modelId="{D50C0E33-BCA3-4CF3-8DB0-0ED543BA25BB}" type="presOf" srcId="{D26FECA9-5722-4011-82FF-60B4BFC7590E}" destId="{2C1785E9-B500-47B7-A0BB-36FB89FBFAE6}" srcOrd="0" destOrd="0" presId="urn:microsoft.com/office/officeart/2005/8/layout/chevron2"/>
    <dgm:cxn modelId="{61DA0D88-1A1E-404B-A568-26E3AE7FF858}" type="presOf" srcId="{F6447A8C-665F-4B0F-823B-7550C697D589}" destId="{D0FC2967-D9A9-41C4-814A-0C1766835238}" srcOrd="0" destOrd="0" presId="urn:microsoft.com/office/officeart/2005/8/layout/chevron2"/>
    <dgm:cxn modelId="{6997C309-4FC7-4805-8596-806AFE195345}" type="presParOf" srcId="{6FDBA8E3-6E7A-48A6-A382-8274E500AE22}" destId="{1DAFCB30-32AA-4E0F-93F2-FDAFC2FDE957}" srcOrd="0" destOrd="0" presId="urn:microsoft.com/office/officeart/2005/8/layout/chevron2"/>
    <dgm:cxn modelId="{446FA837-0359-4A92-8023-1D17DD7E9CF2}" type="presParOf" srcId="{1DAFCB30-32AA-4E0F-93F2-FDAFC2FDE957}" destId="{08376B24-6D9E-4281-9230-1E430E91BCB3}" srcOrd="0" destOrd="0" presId="urn:microsoft.com/office/officeart/2005/8/layout/chevron2"/>
    <dgm:cxn modelId="{4EF4D20D-FBE9-4DC7-8FAD-3EFDD23159F2}" type="presParOf" srcId="{1DAFCB30-32AA-4E0F-93F2-FDAFC2FDE957}" destId="{1D14304C-89E5-40EB-B7EF-FE9CB7EB46C6}" srcOrd="1" destOrd="0" presId="urn:microsoft.com/office/officeart/2005/8/layout/chevron2"/>
    <dgm:cxn modelId="{899D06FD-2697-4B0B-A8C5-F0E3032000D2}" type="presParOf" srcId="{6FDBA8E3-6E7A-48A6-A382-8274E500AE22}" destId="{E8568182-04C6-497C-87CE-F7613F0700D7}" srcOrd="1" destOrd="0" presId="urn:microsoft.com/office/officeart/2005/8/layout/chevron2"/>
    <dgm:cxn modelId="{D616B490-08C6-4987-AC9E-0FC8788E1629}" type="presParOf" srcId="{6FDBA8E3-6E7A-48A6-A382-8274E500AE22}" destId="{46FBDE3E-C346-4C45-82BF-56FE440CB82E}" srcOrd="2" destOrd="0" presId="urn:microsoft.com/office/officeart/2005/8/layout/chevron2"/>
    <dgm:cxn modelId="{3A48B1F4-6A80-422C-8BC7-B1C141247CFC}" type="presParOf" srcId="{46FBDE3E-C346-4C45-82BF-56FE440CB82E}" destId="{20E5969B-3E48-4C01-8D78-E5FC960E704E}" srcOrd="0" destOrd="0" presId="urn:microsoft.com/office/officeart/2005/8/layout/chevron2"/>
    <dgm:cxn modelId="{F68C88E3-1568-44BD-84BF-37E3F4CB32FA}" type="presParOf" srcId="{46FBDE3E-C346-4C45-82BF-56FE440CB82E}" destId="{D0FC2967-D9A9-41C4-814A-0C1766835238}" srcOrd="1" destOrd="0" presId="urn:microsoft.com/office/officeart/2005/8/layout/chevron2"/>
    <dgm:cxn modelId="{B7398F4B-B126-43F9-8255-74575EAD4002}" type="presParOf" srcId="{6FDBA8E3-6E7A-48A6-A382-8274E500AE22}" destId="{B7D38CE8-7E24-442B-BD50-E3D6FFE55AC2}" srcOrd="3" destOrd="0" presId="urn:microsoft.com/office/officeart/2005/8/layout/chevron2"/>
    <dgm:cxn modelId="{A5E660EF-6D18-4F71-A8DF-5C6E17CD91A3}" type="presParOf" srcId="{6FDBA8E3-6E7A-48A6-A382-8274E500AE22}" destId="{48EF65F7-F91A-4CE7-A7CA-688977907487}" srcOrd="4" destOrd="0" presId="urn:microsoft.com/office/officeart/2005/8/layout/chevron2"/>
    <dgm:cxn modelId="{494DF25D-F0D8-40A5-9049-491AD8A63B45}" type="presParOf" srcId="{48EF65F7-F91A-4CE7-A7CA-688977907487}" destId="{15EF83EA-AC54-4310-911C-845D7943E74E}" srcOrd="0" destOrd="0" presId="urn:microsoft.com/office/officeart/2005/8/layout/chevron2"/>
    <dgm:cxn modelId="{D578A786-6047-4369-A696-8457E85F04AD}" type="presParOf" srcId="{48EF65F7-F91A-4CE7-A7CA-688977907487}" destId="{2C1785E9-B500-47B7-A0BB-36FB89FBFAE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CCDBED-7F79-4DBB-AE9A-8E2BC8F4045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7B2F2B-8F5A-474D-929F-4967DEFB1785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/>
            <a:t>1</a:t>
          </a:r>
        </a:p>
      </dgm:t>
    </dgm:pt>
    <dgm:pt modelId="{F54755C0-6B00-4C75-A2F5-E5FA0913215A}" type="parTrans" cxnId="{22643788-DBEA-4766-8301-CD5B06983C6B}">
      <dgm:prSet/>
      <dgm:spPr/>
      <dgm:t>
        <a:bodyPr/>
        <a:lstStyle/>
        <a:p>
          <a:endParaRPr lang="ru-RU"/>
        </a:p>
      </dgm:t>
    </dgm:pt>
    <dgm:pt modelId="{6C846A9D-B5A0-4C61-BC06-F8EF89E14968}" type="sibTrans" cxnId="{22643788-DBEA-4766-8301-CD5B06983C6B}">
      <dgm:prSet/>
      <dgm:spPr/>
      <dgm:t>
        <a:bodyPr/>
        <a:lstStyle/>
        <a:p>
          <a:endParaRPr lang="ru-RU"/>
        </a:p>
      </dgm:t>
    </dgm:pt>
    <dgm:pt modelId="{DDAD53AA-AAF7-4275-A192-A18614ADC8C9}">
      <dgm:prSet phldrT="[Текст]" custT="1"/>
      <dgm:spPr/>
      <dgm:t>
        <a:bodyPr/>
        <a:lstStyle/>
        <a:p>
          <a:pPr algn="l"/>
          <a:r>
            <a:rPr lang="ru-RU" sz="1800" i="1" dirty="0">
              <a:solidFill>
                <a:schemeClr val="accent4">
                  <a:lumMod val="50000"/>
                </a:schemeClr>
              </a:solidFill>
            </a:rPr>
            <a:t>Подать заявление государственным предприятием «</a:t>
          </a:r>
          <a:r>
            <a:rPr lang="ru-RU" sz="1800" i="1" dirty="0" err="1">
              <a:solidFill>
                <a:schemeClr val="accent4">
                  <a:lumMod val="50000"/>
                </a:schemeClr>
              </a:solidFill>
            </a:rPr>
            <a:t>Стравита</a:t>
          </a:r>
          <a:r>
            <a:rPr lang="ru-RU" sz="1800" i="1" dirty="0">
              <a:solidFill>
                <a:schemeClr val="accent4">
                  <a:lumMod val="50000"/>
                </a:schemeClr>
              </a:solidFill>
            </a:rPr>
            <a:t>» для заключения договора дополнительного накопительного пенсионного страхования</a:t>
          </a:r>
        </a:p>
      </dgm:t>
    </dgm:pt>
    <dgm:pt modelId="{D19AAC48-0A2C-4BAB-9A29-DCAA9FA81D29}" type="parTrans" cxnId="{3869EF0E-33AB-4B93-848B-17BC819F085F}">
      <dgm:prSet/>
      <dgm:spPr/>
      <dgm:t>
        <a:bodyPr/>
        <a:lstStyle/>
        <a:p>
          <a:endParaRPr lang="ru-RU"/>
        </a:p>
      </dgm:t>
    </dgm:pt>
    <dgm:pt modelId="{41FB000C-65D2-4F47-ACC2-63939163FC0C}" type="sibTrans" cxnId="{3869EF0E-33AB-4B93-848B-17BC819F085F}">
      <dgm:prSet/>
      <dgm:spPr/>
      <dgm:t>
        <a:bodyPr/>
        <a:lstStyle/>
        <a:p>
          <a:endParaRPr lang="ru-RU"/>
        </a:p>
      </dgm:t>
    </dgm:pt>
    <dgm:pt modelId="{8A3A8019-924E-4F77-B316-6637ED9B8141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dirty="0"/>
            <a:t>2</a:t>
          </a:r>
        </a:p>
      </dgm:t>
    </dgm:pt>
    <dgm:pt modelId="{B56246DE-A2B4-4319-BC8D-3D7877F99DE8}" type="parTrans" cxnId="{79706CE1-A509-444C-BED9-8DBE3649BD36}">
      <dgm:prSet/>
      <dgm:spPr/>
      <dgm:t>
        <a:bodyPr/>
        <a:lstStyle/>
        <a:p>
          <a:endParaRPr lang="ru-RU"/>
        </a:p>
      </dgm:t>
    </dgm:pt>
    <dgm:pt modelId="{8377052E-8406-4F20-A7D4-C45ABF7C1643}" type="sibTrans" cxnId="{79706CE1-A509-444C-BED9-8DBE3649BD36}">
      <dgm:prSet/>
      <dgm:spPr/>
      <dgm:t>
        <a:bodyPr/>
        <a:lstStyle/>
        <a:p>
          <a:endParaRPr lang="ru-RU"/>
        </a:p>
      </dgm:t>
    </dgm:pt>
    <dgm:pt modelId="{F6447A8C-665F-4B0F-823B-7550C697D589}">
      <dgm:prSet phldrT="[Текст]" custT="1"/>
      <dgm:spPr/>
      <dgm:t>
        <a:bodyPr/>
        <a:lstStyle/>
        <a:p>
          <a:pPr algn="l"/>
          <a:r>
            <a:rPr lang="ru-RU" sz="1800" i="1" dirty="0">
              <a:solidFill>
                <a:schemeClr val="accent4">
                  <a:lumMod val="50000"/>
                </a:schemeClr>
              </a:solidFill>
            </a:rPr>
            <a:t>Определить:                                                                    тариф по договору дополнительного накопительного пенсионного страхования;                                                                                                                                                            период выплаты пенсии (5 или 10 лет)</a:t>
          </a:r>
        </a:p>
      </dgm:t>
    </dgm:pt>
    <dgm:pt modelId="{E1FB7732-210A-488F-8F0C-6C7E5C83BA79}" type="parTrans" cxnId="{5B76F76E-DB02-4ECF-AEE2-46A9A492E4A5}">
      <dgm:prSet/>
      <dgm:spPr/>
      <dgm:t>
        <a:bodyPr/>
        <a:lstStyle/>
        <a:p>
          <a:endParaRPr lang="ru-RU"/>
        </a:p>
      </dgm:t>
    </dgm:pt>
    <dgm:pt modelId="{29FDBC60-34B4-47FB-A194-8A424073B9DC}" type="sibTrans" cxnId="{5B76F76E-DB02-4ECF-AEE2-46A9A492E4A5}">
      <dgm:prSet/>
      <dgm:spPr/>
      <dgm:t>
        <a:bodyPr/>
        <a:lstStyle/>
        <a:p>
          <a:endParaRPr lang="ru-RU"/>
        </a:p>
      </dgm:t>
    </dgm:pt>
    <dgm:pt modelId="{83666935-DB3B-430A-A957-6C2F101DD282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/>
            <a:t>3</a:t>
          </a:r>
        </a:p>
      </dgm:t>
    </dgm:pt>
    <dgm:pt modelId="{B20CDE50-F7D7-443F-B424-9F18698CAF80}" type="parTrans" cxnId="{0125BF69-0474-469E-8B3B-472A8E75A79F}">
      <dgm:prSet/>
      <dgm:spPr/>
      <dgm:t>
        <a:bodyPr/>
        <a:lstStyle/>
        <a:p>
          <a:endParaRPr lang="ru-RU"/>
        </a:p>
      </dgm:t>
    </dgm:pt>
    <dgm:pt modelId="{957B077B-02DE-41BC-A114-BE82875C56F5}" type="sibTrans" cxnId="{0125BF69-0474-469E-8B3B-472A8E75A79F}">
      <dgm:prSet/>
      <dgm:spPr/>
      <dgm:t>
        <a:bodyPr/>
        <a:lstStyle/>
        <a:p>
          <a:endParaRPr lang="ru-RU"/>
        </a:p>
      </dgm:t>
    </dgm:pt>
    <dgm:pt modelId="{D26FECA9-5722-4011-82FF-60B4BFC7590E}">
      <dgm:prSet phldrT="[Текст]" custT="1"/>
      <dgm:spPr/>
      <dgm:t>
        <a:bodyPr/>
        <a:lstStyle/>
        <a:p>
          <a:pPr algn="l"/>
          <a:r>
            <a:rPr lang="ru-RU" sz="1800" i="1" dirty="0">
              <a:solidFill>
                <a:schemeClr val="accent4">
                  <a:lumMod val="50000"/>
                </a:schemeClr>
              </a:solidFill>
            </a:rPr>
            <a:t>Заключить договор дополнительного накопительного пенсионного страхования  с государственным предприятием «</a:t>
          </a:r>
          <a:r>
            <a:rPr lang="ru-RU" sz="1800" i="1" dirty="0" err="1">
              <a:solidFill>
                <a:schemeClr val="accent4">
                  <a:lumMod val="50000"/>
                </a:schemeClr>
              </a:solidFill>
            </a:rPr>
            <a:t>Стравита</a:t>
          </a:r>
          <a:r>
            <a:rPr lang="ru-RU" sz="1800" i="1" dirty="0">
              <a:solidFill>
                <a:schemeClr val="accent4">
                  <a:lumMod val="50000"/>
                </a:schemeClr>
              </a:solidFill>
            </a:rPr>
            <a:t>» </a:t>
          </a:r>
        </a:p>
      </dgm:t>
    </dgm:pt>
    <dgm:pt modelId="{81564EF5-EE15-4378-833C-D4E3F48CB89D}" type="parTrans" cxnId="{39B4B455-8BE8-4656-8FA0-761ECCC3DA06}">
      <dgm:prSet/>
      <dgm:spPr/>
      <dgm:t>
        <a:bodyPr/>
        <a:lstStyle/>
        <a:p>
          <a:endParaRPr lang="ru-RU"/>
        </a:p>
      </dgm:t>
    </dgm:pt>
    <dgm:pt modelId="{CB9B2FE7-D188-4CA7-828C-D53036739EE6}" type="sibTrans" cxnId="{39B4B455-8BE8-4656-8FA0-761ECCC3DA06}">
      <dgm:prSet/>
      <dgm:spPr/>
      <dgm:t>
        <a:bodyPr/>
        <a:lstStyle/>
        <a:p>
          <a:endParaRPr lang="ru-RU"/>
        </a:p>
      </dgm:t>
    </dgm:pt>
    <dgm:pt modelId="{E81047C6-0C14-4F49-89C3-6F5084F5B382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/>
            <a:t>4</a:t>
          </a:r>
        </a:p>
      </dgm:t>
    </dgm:pt>
    <dgm:pt modelId="{DFA59D66-CD6D-4423-BD2D-D82A3C76D859}" type="parTrans" cxnId="{6C096A84-0A65-4210-A0D4-79B0F8FA0C51}">
      <dgm:prSet/>
      <dgm:spPr/>
      <dgm:t>
        <a:bodyPr/>
        <a:lstStyle/>
        <a:p>
          <a:endParaRPr lang="ru-RU"/>
        </a:p>
      </dgm:t>
    </dgm:pt>
    <dgm:pt modelId="{6B7A78AA-13F6-4C53-B30E-9E482EC537C6}" type="sibTrans" cxnId="{6C096A84-0A65-4210-A0D4-79B0F8FA0C51}">
      <dgm:prSet/>
      <dgm:spPr/>
      <dgm:t>
        <a:bodyPr/>
        <a:lstStyle/>
        <a:p>
          <a:endParaRPr lang="ru-RU"/>
        </a:p>
      </dgm:t>
    </dgm:pt>
    <dgm:pt modelId="{BB39744E-DBA0-4296-AC7F-6060B986A8DD}">
      <dgm:prSet phldrT="[Текст]" custT="1"/>
      <dgm:spPr/>
      <dgm:t>
        <a:bodyPr/>
        <a:lstStyle/>
        <a:p>
          <a:pPr algn="l"/>
          <a:r>
            <a:rPr lang="ru-RU" sz="1800" i="1" dirty="0">
              <a:solidFill>
                <a:schemeClr val="accent4">
                  <a:lumMod val="50000"/>
                </a:schemeClr>
              </a:solidFill>
            </a:rPr>
            <a:t>Уведомить работодателя о том, что заключен договор дополнительного накопительного пенсионного страхования  </a:t>
          </a:r>
          <a:r>
            <a:rPr lang="ru-RU" sz="1400" i="1" dirty="0">
              <a:solidFill>
                <a:schemeClr val="accent4">
                  <a:lumMod val="50000"/>
                </a:schemeClr>
              </a:solidFill>
            </a:rPr>
            <a:t>  </a:t>
          </a:r>
          <a:endParaRPr lang="ru-RU" sz="1400" dirty="0"/>
        </a:p>
      </dgm:t>
    </dgm:pt>
    <dgm:pt modelId="{522999CC-41C2-4827-8F76-C892B0E2BC06}" type="parTrans" cxnId="{5CB4D281-767E-4975-800A-0DB65AF85F4E}">
      <dgm:prSet/>
      <dgm:spPr/>
      <dgm:t>
        <a:bodyPr/>
        <a:lstStyle/>
        <a:p>
          <a:endParaRPr lang="ru-RU"/>
        </a:p>
      </dgm:t>
    </dgm:pt>
    <dgm:pt modelId="{B2A7F844-BCF3-43E2-B00B-B2A01B3E3BD2}" type="sibTrans" cxnId="{5CB4D281-767E-4975-800A-0DB65AF85F4E}">
      <dgm:prSet/>
      <dgm:spPr/>
      <dgm:t>
        <a:bodyPr/>
        <a:lstStyle/>
        <a:p>
          <a:endParaRPr lang="ru-RU"/>
        </a:p>
      </dgm:t>
    </dgm:pt>
    <dgm:pt modelId="{90B85E3D-0A6E-462F-8D12-89C05F236691}">
      <dgm:prSet phldrT="[Текст]" custT="1"/>
      <dgm:spPr/>
      <dgm:t>
        <a:bodyPr/>
        <a:lstStyle/>
        <a:p>
          <a:pPr algn="ctr"/>
          <a:endParaRPr lang="ru-RU" sz="1800" i="1" dirty="0">
            <a:solidFill>
              <a:schemeClr val="accent4">
                <a:lumMod val="50000"/>
              </a:schemeClr>
            </a:solidFill>
          </a:endParaRPr>
        </a:p>
      </dgm:t>
    </dgm:pt>
    <dgm:pt modelId="{4C91FF26-BFA0-4145-8CF9-5214D0D80ED7}" type="parTrans" cxnId="{0FF68684-F0EB-4E83-81EA-5F3D51E8E4E8}">
      <dgm:prSet/>
      <dgm:spPr/>
      <dgm:t>
        <a:bodyPr/>
        <a:lstStyle/>
        <a:p>
          <a:endParaRPr lang="ru-RU"/>
        </a:p>
      </dgm:t>
    </dgm:pt>
    <dgm:pt modelId="{B3145491-1BCF-47FC-A17C-C5D92515D3E6}" type="sibTrans" cxnId="{0FF68684-F0EB-4E83-81EA-5F3D51E8E4E8}">
      <dgm:prSet/>
      <dgm:spPr/>
      <dgm:t>
        <a:bodyPr/>
        <a:lstStyle/>
        <a:p>
          <a:endParaRPr lang="ru-RU"/>
        </a:p>
      </dgm:t>
    </dgm:pt>
    <dgm:pt modelId="{6FDBA8E3-6E7A-48A6-A382-8274E500AE22}" type="pres">
      <dgm:prSet presAssocID="{58CCDBED-7F79-4DBB-AE9A-8E2BC8F4045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AFCB30-32AA-4E0F-93F2-FDAFC2FDE957}" type="pres">
      <dgm:prSet presAssocID="{127B2F2B-8F5A-474D-929F-4967DEFB1785}" presName="composite" presStyleCnt="0"/>
      <dgm:spPr/>
    </dgm:pt>
    <dgm:pt modelId="{08376B24-6D9E-4281-9230-1E430E91BCB3}" type="pres">
      <dgm:prSet presAssocID="{127B2F2B-8F5A-474D-929F-4967DEFB1785}" presName="parentText" presStyleLbl="alignNode1" presStyleIdx="0" presStyleCnt="4" custLinFactNeighborX="0" custLinFactNeighborY="-111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14304C-89E5-40EB-B7EF-FE9CB7EB46C6}" type="pres">
      <dgm:prSet presAssocID="{127B2F2B-8F5A-474D-929F-4967DEFB1785}" presName="descendantText" presStyleLbl="alignAcc1" presStyleIdx="0" presStyleCnt="4" custScaleY="140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568182-04C6-497C-87CE-F7613F0700D7}" type="pres">
      <dgm:prSet presAssocID="{6C846A9D-B5A0-4C61-BC06-F8EF89E14968}" presName="sp" presStyleCnt="0"/>
      <dgm:spPr/>
    </dgm:pt>
    <dgm:pt modelId="{46FBDE3E-C346-4C45-82BF-56FE440CB82E}" type="pres">
      <dgm:prSet presAssocID="{8A3A8019-924E-4F77-B316-6637ED9B8141}" presName="composite" presStyleCnt="0"/>
      <dgm:spPr/>
    </dgm:pt>
    <dgm:pt modelId="{20E5969B-3E48-4C01-8D78-E5FC960E704E}" type="pres">
      <dgm:prSet presAssocID="{8A3A8019-924E-4F77-B316-6637ED9B8141}" presName="parentText" presStyleLbl="alignNode1" presStyleIdx="1" presStyleCnt="4" custLinFactNeighborX="0" custLinFactNeighborY="-125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C2967-D9A9-41C4-814A-0C1766835238}" type="pres">
      <dgm:prSet presAssocID="{8A3A8019-924E-4F77-B316-6637ED9B8141}" presName="descendantText" presStyleLbl="alignAcc1" presStyleIdx="1" presStyleCnt="4" custScaleX="100155" custScaleY="170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D38CE8-7E24-442B-BD50-E3D6FFE55AC2}" type="pres">
      <dgm:prSet presAssocID="{8377052E-8406-4F20-A7D4-C45ABF7C1643}" presName="sp" presStyleCnt="0"/>
      <dgm:spPr/>
    </dgm:pt>
    <dgm:pt modelId="{48EF65F7-F91A-4CE7-A7CA-688977907487}" type="pres">
      <dgm:prSet presAssocID="{83666935-DB3B-430A-A957-6C2F101DD282}" presName="composite" presStyleCnt="0"/>
      <dgm:spPr/>
    </dgm:pt>
    <dgm:pt modelId="{15EF83EA-AC54-4310-911C-845D7943E74E}" type="pres">
      <dgm:prSet presAssocID="{83666935-DB3B-430A-A957-6C2F101DD282}" presName="parentText" presStyleLbl="alignNode1" presStyleIdx="2" presStyleCnt="4" custLinFactNeighborX="0" custLinFactNeighborY="-172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1785E9-B500-47B7-A0BB-36FB89FBFAE6}" type="pres">
      <dgm:prSet presAssocID="{83666935-DB3B-430A-A957-6C2F101DD282}" presName="descendantText" presStyleLbl="alignAcc1" presStyleIdx="2" presStyleCnt="4" custScaleY="1487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1AB101-1D7C-4445-8E82-AED84BB142A5}" type="pres">
      <dgm:prSet presAssocID="{957B077B-02DE-41BC-A114-BE82875C56F5}" presName="sp" presStyleCnt="0"/>
      <dgm:spPr/>
    </dgm:pt>
    <dgm:pt modelId="{23096B54-4BA4-4C96-B2EB-2C54F2CFC162}" type="pres">
      <dgm:prSet presAssocID="{E81047C6-0C14-4F49-89C3-6F5084F5B382}" presName="composite" presStyleCnt="0"/>
      <dgm:spPr/>
    </dgm:pt>
    <dgm:pt modelId="{A667163F-DD89-42E6-8C6F-4DC4113DFBFD}" type="pres">
      <dgm:prSet presAssocID="{E81047C6-0C14-4F49-89C3-6F5084F5B382}" presName="parentText" presStyleLbl="alignNode1" presStyleIdx="3" presStyleCnt="4" custLinFactNeighborX="0" custLinFactNeighborY="-172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ECCE6-C313-4BDD-B252-76524F3C6A72}" type="pres">
      <dgm:prSet presAssocID="{E81047C6-0C14-4F49-89C3-6F5084F5B382}" presName="descendantText" presStyleLbl="alignAcc1" presStyleIdx="3" presStyleCnt="4" custScaleY="140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FFB302-2AAC-4125-87D6-38A6A5C2BEE8}" type="presOf" srcId="{F6447A8C-665F-4B0F-823B-7550C697D589}" destId="{D0FC2967-D9A9-41C4-814A-0C1766835238}" srcOrd="0" destOrd="0" presId="urn:microsoft.com/office/officeart/2005/8/layout/chevron2"/>
    <dgm:cxn modelId="{07E204A8-42A4-4D55-9713-12BCA28923ED}" type="presOf" srcId="{BB39744E-DBA0-4296-AC7F-6060B986A8DD}" destId="{12AECCE6-C313-4BDD-B252-76524F3C6A72}" srcOrd="0" destOrd="0" presId="urn:microsoft.com/office/officeart/2005/8/layout/chevron2"/>
    <dgm:cxn modelId="{6C096A84-0A65-4210-A0D4-79B0F8FA0C51}" srcId="{58CCDBED-7F79-4DBB-AE9A-8E2BC8F40459}" destId="{E81047C6-0C14-4F49-89C3-6F5084F5B382}" srcOrd="3" destOrd="0" parTransId="{DFA59D66-CD6D-4423-BD2D-D82A3C76D859}" sibTransId="{6B7A78AA-13F6-4C53-B30E-9E482EC537C6}"/>
    <dgm:cxn modelId="{7CE93193-B73E-4DD5-8295-A1A9220CAD81}" type="presOf" srcId="{58CCDBED-7F79-4DBB-AE9A-8E2BC8F40459}" destId="{6FDBA8E3-6E7A-48A6-A382-8274E500AE22}" srcOrd="0" destOrd="0" presId="urn:microsoft.com/office/officeart/2005/8/layout/chevron2"/>
    <dgm:cxn modelId="{79706CE1-A509-444C-BED9-8DBE3649BD36}" srcId="{58CCDBED-7F79-4DBB-AE9A-8E2BC8F40459}" destId="{8A3A8019-924E-4F77-B316-6637ED9B8141}" srcOrd="1" destOrd="0" parTransId="{B56246DE-A2B4-4319-BC8D-3D7877F99DE8}" sibTransId="{8377052E-8406-4F20-A7D4-C45ABF7C1643}"/>
    <dgm:cxn modelId="{5B76F76E-DB02-4ECF-AEE2-46A9A492E4A5}" srcId="{8A3A8019-924E-4F77-B316-6637ED9B8141}" destId="{F6447A8C-665F-4B0F-823B-7550C697D589}" srcOrd="0" destOrd="0" parTransId="{E1FB7732-210A-488F-8F0C-6C7E5C83BA79}" sibTransId="{29FDBC60-34B4-47FB-A194-8A424073B9DC}"/>
    <dgm:cxn modelId="{39B4B455-8BE8-4656-8FA0-761ECCC3DA06}" srcId="{83666935-DB3B-430A-A957-6C2F101DD282}" destId="{D26FECA9-5722-4011-82FF-60B4BFC7590E}" srcOrd="0" destOrd="0" parTransId="{81564EF5-EE15-4378-833C-D4E3F48CB89D}" sibTransId="{CB9B2FE7-D188-4CA7-828C-D53036739EE6}"/>
    <dgm:cxn modelId="{CA260BCF-6677-408A-9570-36D5E732B3C3}" type="presOf" srcId="{E81047C6-0C14-4F49-89C3-6F5084F5B382}" destId="{A667163F-DD89-42E6-8C6F-4DC4113DFBFD}" srcOrd="0" destOrd="0" presId="urn:microsoft.com/office/officeart/2005/8/layout/chevron2"/>
    <dgm:cxn modelId="{5CB4D281-767E-4975-800A-0DB65AF85F4E}" srcId="{E81047C6-0C14-4F49-89C3-6F5084F5B382}" destId="{BB39744E-DBA0-4296-AC7F-6060B986A8DD}" srcOrd="0" destOrd="0" parTransId="{522999CC-41C2-4827-8F76-C892B0E2BC06}" sibTransId="{B2A7F844-BCF3-43E2-B00B-B2A01B3E3BD2}"/>
    <dgm:cxn modelId="{88E5419D-8D96-45C0-B99F-C2D03A2E67E9}" type="presOf" srcId="{127B2F2B-8F5A-474D-929F-4967DEFB1785}" destId="{08376B24-6D9E-4281-9230-1E430E91BCB3}" srcOrd="0" destOrd="0" presId="urn:microsoft.com/office/officeart/2005/8/layout/chevron2"/>
    <dgm:cxn modelId="{78290F76-4ED1-47FF-A54A-256AA6C2895B}" type="presOf" srcId="{D26FECA9-5722-4011-82FF-60B4BFC7590E}" destId="{2C1785E9-B500-47B7-A0BB-36FB89FBFAE6}" srcOrd="0" destOrd="0" presId="urn:microsoft.com/office/officeart/2005/8/layout/chevron2"/>
    <dgm:cxn modelId="{D916A94B-C8CA-48ED-B32F-306665F6C7F9}" type="presOf" srcId="{83666935-DB3B-430A-A957-6C2F101DD282}" destId="{15EF83EA-AC54-4310-911C-845D7943E74E}" srcOrd="0" destOrd="0" presId="urn:microsoft.com/office/officeart/2005/8/layout/chevron2"/>
    <dgm:cxn modelId="{663DF7E5-FEAA-44E2-B439-779F5DE4477B}" type="presOf" srcId="{8A3A8019-924E-4F77-B316-6637ED9B8141}" destId="{20E5969B-3E48-4C01-8D78-E5FC960E704E}" srcOrd="0" destOrd="0" presId="urn:microsoft.com/office/officeart/2005/8/layout/chevron2"/>
    <dgm:cxn modelId="{40630FB5-D9EC-4B17-8487-A71A198AC92D}" type="presOf" srcId="{DDAD53AA-AAF7-4275-A192-A18614ADC8C9}" destId="{1D14304C-89E5-40EB-B7EF-FE9CB7EB46C6}" srcOrd="0" destOrd="0" presId="urn:microsoft.com/office/officeart/2005/8/layout/chevron2"/>
    <dgm:cxn modelId="{3869EF0E-33AB-4B93-848B-17BC819F085F}" srcId="{127B2F2B-8F5A-474D-929F-4967DEFB1785}" destId="{DDAD53AA-AAF7-4275-A192-A18614ADC8C9}" srcOrd="0" destOrd="0" parTransId="{D19AAC48-0A2C-4BAB-9A29-DCAA9FA81D29}" sibTransId="{41FB000C-65D2-4F47-ACC2-63939163FC0C}"/>
    <dgm:cxn modelId="{0FF68684-F0EB-4E83-81EA-5F3D51E8E4E8}" srcId="{8A3A8019-924E-4F77-B316-6637ED9B8141}" destId="{90B85E3D-0A6E-462F-8D12-89C05F236691}" srcOrd="1" destOrd="0" parTransId="{4C91FF26-BFA0-4145-8CF9-5214D0D80ED7}" sibTransId="{B3145491-1BCF-47FC-A17C-C5D92515D3E6}"/>
    <dgm:cxn modelId="{0125BF69-0474-469E-8B3B-472A8E75A79F}" srcId="{58CCDBED-7F79-4DBB-AE9A-8E2BC8F40459}" destId="{83666935-DB3B-430A-A957-6C2F101DD282}" srcOrd="2" destOrd="0" parTransId="{B20CDE50-F7D7-443F-B424-9F18698CAF80}" sibTransId="{957B077B-02DE-41BC-A114-BE82875C56F5}"/>
    <dgm:cxn modelId="{22643788-DBEA-4766-8301-CD5B06983C6B}" srcId="{58CCDBED-7F79-4DBB-AE9A-8E2BC8F40459}" destId="{127B2F2B-8F5A-474D-929F-4967DEFB1785}" srcOrd="0" destOrd="0" parTransId="{F54755C0-6B00-4C75-A2F5-E5FA0913215A}" sibTransId="{6C846A9D-B5A0-4C61-BC06-F8EF89E14968}"/>
    <dgm:cxn modelId="{D0FCCE9F-FA15-4CBA-ABCD-EFEF1BB30C91}" type="presOf" srcId="{90B85E3D-0A6E-462F-8D12-89C05F236691}" destId="{D0FC2967-D9A9-41C4-814A-0C1766835238}" srcOrd="0" destOrd="1" presId="urn:microsoft.com/office/officeart/2005/8/layout/chevron2"/>
    <dgm:cxn modelId="{F403785F-994F-4777-B2F4-DBB78D2AC211}" type="presParOf" srcId="{6FDBA8E3-6E7A-48A6-A382-8274E500AE22}" destId="{1DAFCB30-32AA-4E0F-93F2-FDAFC2FDE957}" srcOrd="0" destOrd="0" presId="urn:microsoft.com/office/officeart/2005/8/layout/chevron2"/>
    <dgm:cxn modelId="{CD147C6D-2C9A-4036-82DB-F22936565D1E}" type="presParOf" srcId="{1DAFCB30-32AA-4E0F-93F2-FDAFC2FDE957}" destId="{08376B24-6D9E-4281-9230-1E430E91BCB3}" srcOrd="0" destOrd="0" presId="urn:microsoft.com/office/officeart/2005/8/layout/chevron2"/>
    <dgm:cxn modelId="{67E756A2-325F-4D51-9063-92B728D3D574}" type="presParOf" srcId="{1DAFCB30-32AA-4E0F-93F2-FDAFC2FDE957}" destId="{1D14304C-89E5-40EB-B7EF-FE9CB7EB46C6}" srcOrd="1" destOrd="0" presId="urn:microsoft.com/office/officeart/2005/8/layout/chevron2"/>
    <dgm:cxn modelId="{5EF3D0DC-476B-4539-96D3-E7E50E71E064}" type="presParOf" srcId="{6FDBA8E3-6E7A-48A6-A382-8274E500AE22}" destId="{E8568182-04C6-497C-87CE-F7613F0700D7}" srcOrd="1" destOrd="0" presId="urn:microsoft.com/office/officeart/2005/8/layout/chevron2"/>
    <dgm:cxn modelId="{92F63C56-9233-496A-B546-CDC2045A11AA}" type="presParOf" srcId="{6FDBA8E3-6E7A-48A6-A382-8274E500AE22}" destId="{46FBDE3E-C346-4C45-82BF-56FE440CB82E}" srcOrd="2" destOrd="0" presId="urn:microsoft.com/office/officeart/2005/8/layout/chevron2"/>
    <dgm:cxn modelId="{AAC38700-A9DE-4102-AB02-A7FF063DF6EF}" type="presParOf" srcId="{46FBDE3E-C346-4C45-82BF-56FE440CB82E}" destId="{20E5969B-3E48-4C01-8D78-E5FC960E704E}" srcOrd="0" destOrd="0" presId="urn:microsoft.com/office/officeart/2005/8/layout/chevron2"/>
    <dgm:cxn modelId="{C6DFFABB-CD06-4178-B3C1-3883520DB9B9}" type="presParOf" srcId="{46FBDE3E-C346-4C45-82BF-56FE440CB82E}" destId="{D0FC2967-D9A9-41C4-814A-0C1766835238}" srcOrd="1" destOrd="0" presId="urn:microsoft.com/office/officeart/2005/8/layout/chevron2"/>
    <dgm:cxn modelId="{E363A773-89AC-4BF7-ABD5-830EBCDAC4FF}" type="presParOf" srcId="{6FDBA8E3-6E7A-48A6-A382-8274E500AE22}" destId="{B7D38CE8-7E24-442B-BD50-E3D6FFE55AC2}" srcOrd="3" destOrd="0" presId="urn:microsoft.com/office/officeart/2005/8/layout/chevron2"/>
    <dgm:cxn modelId="{1334BD5D-1B35-4AA9-9100-AD30E7A19F11}" type="presParOf" srcId="{6FDBA8E3-6E7A-48A6-A382-8274E500AE22}" destId="{48EF65F7-F91A-4CE7-A7CA-688977907487}" srcOrd="4" destOrd="0" presId="urn:microsoft.com/office/officeart/2005/8/layout/chevron2"/>
    <dgm:cxn modelId="{9541A6EA-DACA-40FC-A3A4-81531C0B7CC5}" type="presParOf" srcId="{48EF65F7-F91A-4CE7-A7CA-688977907487}" destId="{15EF83EA-AC54-4310-911C-845D7943E74E}" srcOrd="0" destOrd="0" presId="urn:microsoft.com/office/officeart/2005/8/layout/chevron2"/>
    <dgm:cxn modelId="{D3C73C4D-EAB8-4E3D-9699-31866C4B151A}" type="presParOf" srcId="{48EF65F7-F91A-4CE7-A7CA-688977907487}" destId="{2C1785E9-B500-47B7-A0BB-36FB89FBFAE6}" srcOrd="1" destOrd="0" presId="urn:microsoft.com/office/officeart/2005/8/layout/chevron2"/>
    <dgm:cxn modelId="{237139B6-05E2-4C48-95A3-8E8C3E947B0A}" type="presParOf" srcId="{6FDBA8E3-6E7A-48A6-A382-8274E500AE22}" destId="{721AB101-1D7C-4445-8E82-AED84BB142A5}" srcOrd="5" destOrd="0" presId="urn:microsoft.com/office/officeart/2005/8/layout/chevron2"/>
    <dgm:cxn modelId="{28898982-E24A-4A96-ACA4-36182094E619}" type="presParOf" srcId="{6FDBA8E3-6E7A-48A6-A382-8274E500AE22}" destId="{23096B54-4BA4-4C96-B2EB-2C54F2CFC162}" srcOrd="6" destOrd="0" presId="urn:microsoft.com/office/officeart/2005/8/layout/chevron2"/>
    <dgm:cxn modelId="{D66E59B0-1E09-4F0A-B965-76C53DFA49EA}" type="presParOf" srcId="{23096B54-4BA4-4C96-B2EB-2C54F2CFC162}" destId="{A667163F-DD89-42E6-8C6F-4DC4113DFBFD}" srcOrd="0" destOrd="0" presId="urn:microsoft.com/office/officeart/2005/8/layout/chevron2"/>
    <dgm:cxn modelId="{B008EF19-EF4A-4D53-AD1E-67717B1D33D2}" type="presParOf" srcId="{23096B54-4BA4-4C96-B2EB-2C54F2CFC162}" destId="{12AECCE6-C313-4BDD-B252-76524F3C6A7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CCDBED-7F79-4DBB-AE9A-8E2BC8F4045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7B2F2B-8F5A-474D-929F-4967DEFB1785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/>
            <a:t>1</a:t>
          </a:r>
        </a:p>
      </dgm:t>
    </dgm:pt>
    <dgm:pt modelId="{F54755C0-6B00-4C75-A2F5-E5FA0913215A}" type="parTrans" cxnId="{22643788-DBEA-4766-8301-CD5B06983C6B}">
      <dgm:prSet/>
      <dgm:spPr/>
      <dgm:t>
        <a:bodyPr/>
        <a:lstStyle/>
        <a:p>
          <a:endParaRPr lang="ru-RU"/>
        </a:p>
      </dgm:t>
    </dgm:pt>
    <dgm:pt modelId="{6C846A9D-B5A0-4C61-BC06-F8EF89E14968}" type="sibTrans" cxnId="{22643788-DBEA-4766-8301-CD5B06983C6B}">
      <dgm:prSet/>
      <dgm:spPr/>
      <dgm:t>
        <a:bodyPr/>
        <a:lstStyle/>
        <a:p>
          <a:endParaRPr lang="ru-RU"/>
        </a:p>
      </dgm:t>
    </dgm:pt>
    <dgm:pt modelId="{DDAD53AA-AAF7-4275-A192-A18614ADC8C9}">
      <dgm:prSet phldrT="[Текст]" custT="1"/>
      <dgm:spPr/>
      <dgm:t>
        <a:bodyPr/>
        <a:lstStyle/>
        <a:p>
          <a:pPr algn="ctr"/>
          <a:r>
            <a:rPr lang="ru-RU" sz="1800" i="1" dirty="0">
              <a:solidFill>
                <a:schemeClr val="accent4">
                  <a:lumMod val="50000"/>
                </a:schemeClr>
              </a:solidFill>
            </a:rPr>
            <a:t>Перечислять страховые взносы в РУСП «</a:t>
          </a:r>
          <a:r>
            <a:rPr lang="ru-RU" sz="1800" i="1" dirty="0" err="1">
              <a:solidFill>
                <a:schemeClr val="accent4">
                  <a:lumMod val="50000"/>
                </a:schemeClr>
              </a:solidFill>
            </a:rPr>
            <a:t>Стравита</a:t>
          </a:r>
          <a:r>
            <a:rPr lang="ru-RU" sz="1800" i="1" dirty="0">
              <a:solidFill>
                <a:schemeClr val="accent4">
                  <a:lumMod val="50000"/>
                </a:schemeClr>
              </a:solidFill>
            </a:rPr>
            <a:t>» </a:t>
          </a:r>
          <a:br>
            <a:rPr lang="ru-RU" sz="1800" i="1" dirty="0">
              <a:solidFill>
                <a:schemeClr val="accent4">
                  <a:lumMod val="50000"/>
                </a:schemeClr>
              </a:solidFill>
            </a:rPr>
          </a:br>
          <a:r>
            <a:rPr lang="ru-RU" sz="1800" i="1" dirty="0">
              <a:solidFill>
                <a:schemeClr val="accent4">
                  <a:lumMod val="50000"/>
                </a:schemeClr>
              </a:solidFill>
            </a:rPr>
            <a:t>за  работника, изъявившего желание участвовать </a:t>
          </a:r>
          <a:br>
            <a:rPr lang="ru-RU" sz="1800" i="1" dirty="0">
              <a:solidFill>
                <a:schemeClr val="accent4">
                  <a:lumMod val="50000"/>
                </a:schemeClr>
              </a:solidFill>
            </a:rPr>
          </a:br>
          <a:r>
            <a:rPr lang="ru-RU" sz="1800" i="1" dirty="0">
              <a:solidFill>
                <a:schemeClr val="accent4">
                  <a:lumMod val="50000"/>
                </a:schemeClr>
              </a:solidFill>
            </a:rPr>
            <a:t>в системе добровольного накопительного страхования»</a:t>
          </a:r>
        </a:p>
      </dgm:t>
    </dgm:pt>
    <dgm:pt modelId="{D19AAC48-0A2C-4BAB-9A29-DCAA9FA81D29}" type="parTrans" cxnId="{3869EF0E-33AB-4B93-848B-17BC819F085F}">
      <dgm:prSet/>
      <dgm:spPr/>
      <dgm:t>
        <a:bodyPr/>
        <a:lstStyle/>
        <a:p>
          <a:endParaRPr lang="ru-RU"/>
        </a:p>
      </dgm:t>
    </dgm:pt>
    <dgm:pt modelId="{41FB000C-65D2-4F47-ACC2-63939163FC0C}" type="sibTrans" cxnId="{3869EF0E-33AB-4B93-848B-17BC819F085F}">
      <dgm:prSet/>
      <dgm:spPr/>
      <dgm:t>
        <a:bodyPr/>
        <a:lstStyle/>
        <a:p>
          <a:endParaRPr lang="ru-RU"/>
        </a:p>
      </dgm:t>
    </dgm:pt>
    <dgm:pt modelId="{8A3A8019-924E-4F77-B316-6637ED9B8141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dirty="0"/>
            <a:t>2</a:t>
          </a:r>
        </a:p>
      </dgm:t>
    </dgm:pt>
    <dgm:pt modelId="{B56246DE-A2B4-4319-BC8D-3D7877F99DE8}" type="parTrans" cxnId="{79706CE1-A509-444C-BED9-8DBE3649BD36}">
      <dgm:prSet/>
      <dgm:spPr/>
      <dgm:t>
        <a:bodyPr/>
        <a:lstStyle/>
        <a:p>
          <a:endParaRPr lang="ru-RU"/>
        </a:p>
      </dgm:t>
    </dgm:pt>
    <dgm:pt modelId="{8377052E-8406-4F20-A7D4-C45ABF7C1643}" type="sibTrans" cxnId="{79706CE1-A509-444C-BED9-8DBE3649BD36}">
      <dgm:prSet/>
      <dgm:spPr/>
      <dgm:t>
        <a:bodyPr/>
        <a:lstStyle/>
        <a:p>
          <a:endParaRPr lang="ru-RU"/>
        </a:p>
      </dgm:t>
    </dgm:pt>
    <dgm:pt modelId="{F6447A8C-665F-4B0F-823B-7550C697D589}">
      <dgm:prSet phldrT="[Текст]" custT="1"/>
      <dgm:spPr/>
      <dgm:t>
        <a:bodyPr/>
        <a:lstStyle/>
        <a:p>
          <a:pPr algn="ctr"/>
          <a:r>
            <a:rPr lang="ru-RU" sz="1800" i="1" dirty="0">
              <a:solidFill>
                <a:schemeClr val="accent4">
                  <a:lumMod val="50000"/>
                </a:schemeClr>
              </a:solidFill>
            </a:rPr>
            <a:t>Предоставлять в РУСП «</a:t>
          </a:r>
          <a:r>
            <a:rPr lang="ru-RU" sz="1800" i="1" dirty="0" err="1">
              <a:solidFill>
                <a:schemeClr val="accent4">
                  <a:lumMod val="50000"/>
                </a:schemeClr>
              </a:solidFill>
            </a:rPr>
            <a:t>Страивта</a:t>
          </a:r>
          <a:r>
            <a:rPr lang="ru-RU" sz="1800" i="1" dirty="0">
              <a:solidFill>
                <a:schemeClr val="accent4">
                  <a:lumMod val="50000"/>
                </a:schemeClr>
              </a:solidFill>
            </a:rPr>
            <a:t>» ежемесячно реестры участников, начисленных сумм выплат и платежей  </a:t>
          </a:r>
        </a:p>
      </dgm:t>
    </dgm:pt>
    <dgm:pt modelId="{E1FB7732-210A-488F-8F0C-6C7E5C83BA79}" type="parTrans" cxnId="{5B76F76E-DB02-4ECF-AEE2-46A9A492E4A5}">
      <dgm:prSet/>
      <dgm:spPr/>
      <dgm:t>
        <a:bodyPr/>
        <a:lstStyle/>
        <a:p>
          <a:endParaRPr lang="ru-RU"/>
        </a:p>
      </dgm:t>
    </dgm:pt>
    <dgm:pt modelId="{29FDBC60-34B4-47FB-A194-8A424073B9DC}" type="sibTrans" cxnId="{5B76F76E-DB02-4ECF-AEE2-46A9A492E4A5}">
      <dgm:prSet/>
      <dgm:spPr/>
      <dgm:t>
        <a:bodyPr/>
        <a:lstStyle/>
        <a:p>
          <a:endParaRPr lang="ru-RU"/>
        </a:p>
      </dgm:t>
    </dgm:pt>
    <dgm:pt modelId="{83666935-DB3B-430A-A957-6C2F101DD282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/>
            <a:t>3</a:t>
          </a:r>
        </a:p>
      </dgm:t>
    </dgm:pt>
    <dgm:pt modelId="{B20CDE50-F7D7-443F-B424-9F18698CAF80}" type="parTrans" cxnId="{0125BF69-0474-469E-8B3B-472A8E75A79F}">
      <dgm:prSet/>
      <dgm:spPr/>
      <dgm:t>
        <a:bodyPr/>
        <a:lstStyle/>
        <a:p>
          <a:endParaRPr lang="ru-RU"/>
        </a:p>
      </dgm:t>
    </dgm:pt>
    <dgm:pt modelId="{957B077B-02DE-41BC-A114-BE82875C56F5}" type="sibTrans" cxnId="{0125BF69-0474-469E-8B3B-472A8E75A79F}">
      <dgm:prSet/>
      <dgm:spPr/>
      <dgm:t>
        <a:bodyPr/>
        <a:lstStyle/>
        <a:p>
          <a:endParaRPr lang="ru-RU"/>
        </a:p>
      </dgm:t>
    </dgm:pt>
    <dgm:pt modelId="{D26FECA9-5722-4011-82FF-60B4BFC7590E}">
      <dgm:prSet phldrT="[Текст]" custT="1"/>
      <dgm:spPr/>
      <dgm:t>
        <a:bodyPr/>
        <a:lstStyle/>
        <a:p>
          <a:pPr algn="ctr"/>
          <a:r>
            <a:rPr lang="ru-RU" sz="1800" i="1" dirty="0">
              <a:solidFill>
                <a:schemeClr val="accent4">
                  <a:lumMod val="50000"/>
                </a:schemeClr>
              </a:solidFill>
            </a:rPr>
            <a:t>Не позднее 5 рабочих дней уведомить РСУП «</a:t>
          </a:r>
          <a:r>
            <a:rPr lang="ru-RU" sz="1800" i="1" dirty="0" err="1">
              <a:solidFill>
                <a:schemeClr val="accent4">
                  <a:lumMod val="50000"/>
                </a:schemeClr>
              </a:solidFill>
            </a:rPr>
            <a:t>Стравита</a:t>
          </a:r>
          <a:r>
            <a:rPr lang="ru-RU" sz="1800" i="1" dirty="0">
              <a:solidFill>
                <a:schemeClr val="accent4">
                  <a:lumMod val="50000"/>
                </a:schemeClr>
              </a:solidFill>
            </a:rPr>
            <a:t>» </a:t>
          </a:r>
          <a:br>
            <a:rPr lang="ru-RU" sz="1800" i="1" dirty="0">
              <a:solidFill>
                <a:schemeClr val="accent4">
                  <a:lumMod val="50000"/>
                </a:schemeClr>
              </a:solidFill>
            </a:rPr>
          </a:br>
          <a:r>
            <a:rPr lang="ru-RU" sz="1800" i="1" dirty="0">
              <a:solidFill>
                <a:schemeClr val="accent4">
                  <a:lumMod val="50000"/>
                </a:schemeClr>
              </a:solidFill>
            </a:rPr>
            <a:t>о расторжении трудового договора, гражданско-правового договора с работником</a:t>
          </a:r>
        </a:p>
      </dgm:t>
    </dgm:pt>
    <dgm:pt modelId="{81564EF5-EE15-4378-833C-D4E3F48CB89D}" type="parTrans" cxnId="{39B4B455-8BE8-4656-8FA0-761ECCC3DA06}">
      <dgm:prSet/>
      <dgm:spPr/>
      <dgm:t>
        <a:bodyPr/>
        <a:lstStyle/>
        <a:p>
          <a:endParaRPr lang="ru-RU"/>
        </a:p>
      </dgm:t>
    </dgm:pt>
    <dgm:pt modelId="{CB9B2FE7-D188-4CA7-828C-D53036739EE6}" type="sibTrans" cxnId="{39B4B455-8BE8-4656-8FA0-761ECCC3DA06}">
      <dgm:prSet/>
      <dgm:spPr/>
      <dgm:t>
        <a:bodyPr/>
        <a:lstStyle/>
        <a:p>
          <a:endParaRPr lang="ru-RU"/>
        </a:p>
      </dgm:t>
    </dgm:pt>
    <dgm:pt modelId="{E81047C6-0C14-4F49-89C3-6F5084F5B382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/>
            <a:t>4</a:t>
          </a:r>
        </a:p>
      </dgm:t>
    </dgm:pt>
    <dgm:pt modelId="{DFA59D66-CD6D-4423-BD2D-D82A3C76D859}" type="parTrans" cxnId="{6C096A84-0A65-4210-A0D4-79B0F8FA0C51}">
      <dgm:prSet/>
      <dgm:spPr/>
      <dgm:t>
        <a:bodyPr/>
        <a:lstStyle/>
        <a:p>
          <a:endParaRPr lang="ru-RU"/>
        </a:p>
      </dgm:t>
    </dgm:pt>
    <dgm:pt modelId="{6B7A78AA-13F6-4C53-B30E-9E482EC537C6}" type="sibTrans" cxnId="{6C096A84-0A65-4210-A0D4-79B0F8FA0C51}">
      <dgm:prSet/>
      <dgm:spPr/>
      <dgm:t>
        <a:bodyPr/>
        <a:lstStyle/>
        <a:p>
          <a:endParaRPr lang="ru-RU"/>
        </a:p>
      </dgm:t>
    </dgm:pt>
    <dgm:pt modelId="{BB39744E-DBA0-4296-AC7F-6060B986A8DD}">
      <dgm:prSet phldrT="[Текст]" custT="1"/>
      <dgm:spPr/>
      <dgm:t>
        <a:bodyPr/>
        <a:lstStyle/>
        <a:p>
          <a:pPr algn="ctr"/>
          <a:r>
            <a:rPr lang="ru-RU" sz="1800" i="1" dirty="0">
              <a:solidFill>
                <a:schemeClr val="accent4">
                  <a:lumMod val="50000"/>
                </a:schemeClr>
              </a:solidFill>
            </a:rPr>
            <a:t>Вести учет начисленных и перечисленных страховых взносов в РУСП «</a:t>
          </a:r>
          <a:r>
            <a:rPr lang="ru-RU" sz="1800" i="1" dirty="0" err="1">
              <a:solidFill>
                <a:schemeClr val="accent4">
                  <a:lumMod val="50000"/>
                </a:schemeClr>
              </a:solidFill>
            </a:rPr>
            <a:t>Стравита</a:t>
          </a:r>
          <a:r>
            <a:rPr lang="ru-RU" sz="1800" i="1" dirty="0">
              <a:solidFill>
                <a:schemeClr val="accent4">
                  <a:lumMod val="50000"/>
                </a:schemeClr>
              </a:solidFill>
            </a:rPr>
            <a:t>»</a:t>
          </a:r>
          <a:endParaRPr lang="ru-RU" sz="1400" dirty="0"/>
        </a:p>
      </dgm:t>
    </dgm:pt>
    <dgm:pt modelId="{522999CC-41C2-4827-8F76-C892B0E2BC06}" type="parTrans" cxnId="{5CB4D281-767E-4975-800A-0DB65AF85F4E}">
      <dgm:prSet/>
      <dgm:spPr/>
      <dgm:t>
        <a:bodyPr/>
        <a:lstStyle/>
        <a:p>
          <a:endParaRPr lang="ru-RU"/>
        </a:p>
      </dgm:t>
    </dgm:pt>
    <dgm:pt modelId="{B2A7F844-BCF3-43E2-B00B-B2A01B3E3BD2}" type="sibTrans" cxnId="{5CB4D281-767E-4975-800A-0DB65AF85F4E}">
      <dgm:prSet/>
      <dgm:spPr/>
      <dgm:t>
        <a:bodyPr/>
        <a:lstStyle/>
        <a:p>
          <a:endParaRPr lang="ru-RU"/>
        </a:p>
      </dgm:t>
    </dgm:pt>
    <dgm:pt modelId="{E3D9BF23-6680-48CC-8E8F-8EF4DE39082C}">
      <dgm:prSet custT="1"/>
      <dgm:spPr/>
      <dgm:t>
        <a:bodyPr/>
        <a:lstStyle/>
        <a:p>
          <a:endParaRPr lang="ru-RU" sz="1800" i="1" dirty="0">
            <a:solidFill>
              <a:schemeClr val="accent4">
                <a:lumMod val="50000"/>
              </a:schemeClr>
            </a:solidFill>
          </a:endParaRPr>
        </a:p>
      </dgm:t>
    </dgm:pt>
    <dgm:pt modelId="{03ACFEA7-0E34-434A-85C8-6918C7F3EC98}" type="parTrans" cxnId="{D4EE69DE-D8DB-4FAC-973C-02F6B10DBC6B}">
      <dgm:prSet/>
      <dgm:spPr/>
      <dgm:t>
        <a:bodyPr/>
        <a:lstStyle/>
        <a:p>
          <a:endParaRPr lang="ru-RU"/>
        </a:p>
      </dgm:t>
    </dgm:pt>
    <dgm:pt modelId="{96E0B687-2ECB-4953-901F-2556D0B78A42}" type="sibTrans" cxnId="{D4EE69DE-D8DB-4FAC-973C-02F6B10DBC6B}">
      <dgm:prSet/>
      <dgm:spPr/>
      <dgm:t>
        <a:bodyPr/>
        <a:lstStyle/>
        <a:p>
          <a:endParaRPr lang="ru-RU"/>
        </a:p>
      </dgm:t>
    </dgm:pt>
    <dgm:pt modelId="{6FDBA8E3-6E7A-48A6-A382-8274E500AE22}" type="pres">
      <dgm:prSet presAssocID="{58CCDBED-7F79-4DBB-AE9A-8E2BC8F4045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AFCB30-32AA-4E0F-93F2-FDAFC2FDE957}" type="pres">
      <dgm:prSet presAssocID="{127B2F2B-8F5A-474D-929F-4967DEFB1785}" presName="composite" presStyleCnt="0"/>
      <dgm:spPr/>
    </dgm:pt>
    <dgm:pt modelId="{08376B24-6D9E-4281-9230-1E430E91BCB3}" type="pres">
      <dgm:prSet presAssocID="{127B2F2B-8F5A-474D-929F-4967DEFB1785}" presName="parentText" presStyleLbl="alignNode1" presStyleIdx="0" presStyleCnt="4" custLinFactNeighborX="0" custLinFactNeighborY="-111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14304C-89E5-40EB-B7EF-FE9CB7EB46C6}" type="pres">
      <dgm:prSet presAssocID="{127B2F2B-8F5A-474D-929F-4967DEFB1785}" presName="descendantText" presStyleLbl="alignAcc1" presStyleIdx="0" presStyleCnt="4" custScaleY="140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568182-04C6-497C-87CE-F7613F0700D7}" type="pres">
      <dgm:prSet presAssocID="{6C846A9D-B5A0-4C61-BC06-F8EF89E14968}" presName="sp" presStyleCnt="0"/>
      <dgm:spPr/>
    </dgm:pt>
    <dgm:pt modelId="{46FBDE3E-C346-4C45-82BF-56FE440CB82E}" type="pres">
      <dgm:prSet presAssocID="{8A3A8019-924E-4F77-B316-6637ED9B8141}" presName="composite" presStyleCnt="0"/>
      <dgm:spPr/>
    </dgm:pt>
    <dgm:pt modelId="{20E5969B-3E48-4C01-8D78-E5FC960E704E}" type="pres">
      <dgm:prSet presAssocID="{8A3A8019-924E-4F77-B316-6637ED9B8141}" presName="parentText" presStyleLbl="alignNode1" presStyleIdx="1" presStyleCnt="4" custLinFactNeighborX="0" custLinFactNeighborY="-125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C2967-D9A9-41C4-814A-0C1766835238}" type="pres">
      <dgm:prSet presAssocID="{8A3A8019-924E-4F77-B316-6637ED9B8141}" presName="descendantText" presStyleLbl="alignAcc1" presStyleIdx="1" presStyleCnt="4" custScaleY="143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D38CE8-7E24-442B-BD50-E3D6FFE55AC2}" type="pres">
      <dgm:prSet presAssocID="{8377052E-8406-4F20-A7D4-C45ABF7C1643}" presName="sp" presStyleCnt="0"/>
      <dgm:spPr/>
    </dgm:pt>
    <dgm:pt modelId="{48EF65F7-F91A-4CE7-A7CA-688977907487}" type="pres">
      <dgm:prSet presAssocID="{83666935-DB3B-430A-A957-6C2F101DD282}" presName="composite" presStyleCnt="0"/>
      <dgm:spPr/>
    </dgm:pt>
    <dgm:pt modelId="{15EF83EA-AC54-4310-911C-845D7943E74E}" type="pres">
      <dgm:prSet presAssocID="{83666935-DB3B-430A-A957-6C2F101DD282}" presName="parentText" presStyleLbl="alignNode1" presStyleIdx="2" presStyleCnt="4" custLinFactNeighborX="0" custLinFactNeighborY="-172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1785E9-B500-47B7-A0BB-36FB89FBFAE6}" type="pres">
      <dgm:prSet presAssocID="{83666935-DB3B-430A-A957-6C2F101DD282}" presName="descendantText" presStyleLbl="alignAcc1" presStyleIdx="2" presStyleCnt="4" custScaleY="148702" custLinFactNeighborX="-3" custLinFactNeighborY="1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1AB101-1D7C-4445-8E82-AED84BB142A5}" type="pres">
      <dgm:prSet presAssocID="{957B077B-02DE-41BC-A114-BE82875C56F5}" presName="sp" presStyleCnt="0"/>
      <dgm:spPr/>
    </dgm:pt>
    <dgm:pt modelId="{23096B54-4BA4-4C96-B2EB-2C54F2CFC162}" type="pres">
      <dgm:prSet presAssocID="{E81047C6-0C14-4F49-89C3-6F5084F5B382}" presName="composite" presStyleCnt="0"/>
      <dgm:spPr/>
    </dgm:pt>
    <dgm:pt modelId="{A667163F-DD89-42E6-8C6F-4DC4113DFBFD}" type="pres">
      <dgm:prSet presAssocID="{E81047C6-0C14-4F49-89C3-6F5084F5B382}" presName="parentText" presStyleLbl="alignNode1" presStyleIdx="3" presStyleCnt="4" custLinFactNeighborX="0" custLinFactNeighborY="-172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ECCE6-C313-4BDD-B252-76524F3C6A72}" type="pres">
      <dgm:prSet presAssocID="{E81047C6-0C14-4F49-89C3-6F5084F5B382}" presName="descendantText" presStyleLbl="alignAcc1" presStyleIdx="3" presStyleCnt="4" custScaleY="140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096A84-0A65-4210-A0D4-79B0F8FA0C51}" srcId="{58CCDBED-7F79-4DBB-AE9A-8E2BC8F40459}" destId="{E81047C6-0C14-4F49-89C3-6F5084F5B382}" srcOrd="3" destOrd="0" parTransId="{DFA59D66-CD6D-4423-BD2D-D82A3C76D859}" sibTransId="{6B7A78AA-13F6-4C53-B30E-9E482EC537C6}"/>
    <dgm:cxn modelId="{DCC04D34-A861-4ED8-86D6-7E8832590D8C}" type="presOf" srcId="{E81047C6-0C14-4F49-89C3-6F5084F5B382}" destId="{A667163F-DD89-42E6-8C6F-4DC4113DFBFD}" srcOrd="0" destOrd="0" presId="urn:microsoft.com/office/officeart/2005/8/layout/chevron2"/>
    <dgm:cxn modelId="{79706CE1-A509-444C-BED9-8DBE3649BD36}" srcId="{58CCDBED-7F79-4DBB-AE9A-8E2BC8F40459}" destId="{8A3A8019-924E-4F77-B316-6637ED9B8141}" srcOrd="1" destOrd="0" parTransId="{B56246DE-A2B4-4319-BC8D-3D7877F99DE8}" sibTransId="{8377052E-8406-4F20-A7D4-C45ABF7C1643}"/>
    <dgm:cxn modelId="{5B76F76E-DB02-4ECF-AEE2-46A9A492E4A5}" srcId="{8A3A8019-924E-4F77-B316-6637ED9B8141}" destId="{F6447A8C-665F-4B0F-823B-7550C697D589}" srcOrd="0" destOrd="0" parTransId="{E1FB7732-210A-488F-8F0C-6C7E5C83BA79}" sibTransId="{29FDBC60-34B4-47FB-A194-8A424073B9DC}"/>
    <dgm:cxn modelId="{39B4B455-8BE8-4656-8FA0-761ECCC3DA06}" srcId="{83666935-DB3B-430A-A957-6C2F101DD282}" destId="{D26FECA9-5722-4011-82FF-60B4BFC7590E}" srcOrd="0" destOrd="0" parTransId="{81564EF5-EE15-4378-833C-D4E3F48CB89D}" sibTransId="{CB9B2FE7-D188-4CA7-828C-D53036739EE6}"/>
    <dgm:cxn modelId="{D4EE69DE-D8DB-4FAC-973C-02F6B10DBC6B}" srcId="{83666935-DB3B-430A-A957-6C2F101DD282}" destId="{E3D9BF23-6680-48CC-8E8F-8EF4DE39082C}" srcOrd="1" destOrd="0" parTransId="{03ACFEA7-0E34-434A-85C8-6918C7F3EC98}" sibTransId="{96E0B687-2ECB-4953-901F-2556D0B78A42}"/>
    <dgm:cxn modelId="{5CB4D281-767E-4975-800A-0DB65AF85F4E}" srcId="{E81047C6-0C14-4F49-89C3-6F5084F5B382}" destId="{BB39744E-DBA0-4296-AC7F-6060B986A8DD}" srcOrd="0" destOrd="0" parTransId="{522999CC-41C2-4827-8F76-C892B0E2BC06}" sibTransId="{B2A7F844-BCF3-43E2-B00B-B2A01B3E3BD2}"/>
    <dgm:cxn modelId="{CB5C184C-3264-41AC-BFCE-A7726B4D8286}" type="presOf" srcId="{E3D9BF23-6680-48CC-8E8F-8EF4DE39082C}" destId="{2C1785E9-B500-47B7-A0BB-36FB89FBFAE6}" srcOrd="0" destOrd="1" presId="urn:microsoft.com/office/officeart/2005/8/layout/chevron2"/>
    <dgm:cxn modelId="{3146D917-5588-401D-AEA1-2C2C2508CFBE}" type="presOf" srcId="{127B2F2B-8F5A-474D-929F-4967DEFB1785}" destId="{08376B24-6D9E-4281-9230-1E430E91BCB3}" srcOrd="0" destOrd="0" presId="urn:microsoft.com/office/officeart/2005/8/layout/chevron2"/>
    <dgm:cxn modelId="{7F9B07AD-75C8-48F1-8B45-905E96C5C745}" type="presOf" srcId="{83666935-DB3B-430A-A957-6C2F101DD282}" destId="{15EF83EA-AC54-4310-911C-845D7943E74E}" srcOrd="0" destOrd="0" presId="urn:microsoft.com/office/officeart/2005/8/layout/chevron2"/>
    <dgm:cxn modelId="{3869EF0E-33AB-4B93-848B-17BC819F085F}" srcId="{127B2F2B-8F5A-474D-929F-4967DEFB1785}" destId="{DDAD53AA-AAF7-4275-A192-A18614ADC8C9}" srcOrd="0" destOrd="0" parTransId="{D19AAC48-0A2C-4BAB-9A29-DCAA9FA81D29}" sibTransId="{41FB000C-65D2-4F47-ACC2-63939163FC0C}"/>
    <dgm:cxn modelId="{1513634F-8668-4229-BCC0-B3A3F66137B6}" type="presOf" srcId="{F6447A8C-665F-4B0F-823B-7550C697D589}" destId="{D0FC2967-D9A9-41C4-814A-0C1766835238}" srcOrd="0" destOrd="0" presId="urn:microsoft.com/office/officeart/2005/8/layout/chevron2"/>
    <dgm:cxn modelId="{B164B6D8-F603-469B-BF18-C9D46B952B81}" type="presOf" srcId="{DDAD53AA-AAF7-4275-A192-A18614ADC8C9}" destId="{1D14304C-89E5-40EB-B7EF-FE9CB7EB46C6}" srcOrd="0" destOrd="0" presId="urn:microsoft.com/office/officeart/2005/8/layout/chevron2"/>
    <dgm:cxn modelId="{58F81D0F-BA35-4CF1-8DCD-AA345EAD0624}" type="presOf" srcId="{8A3A8019-924E-4F77-B316-6637ED9B8141}" destId="{20E5969B-3E48-4C01-8D78-E5FC960E704E}" srcOrd="0" destOrd="0" presId="urn:microsoft.com/office/officeart/2005/8/layout/chevron2"/>
    <dgm:cxn modelId="{CC5F0F99-8C35-4EFD-90F3-139E91AED329}" type="presOf" srcId="{58CCDBED-7F79-4DBB-AE9A-8E2BC8F40459}" destId="{6FDBA8E3-6E7A-48A6-A382-8274E500AE22}" srcOrd="0" destOrd="0" presId="urn:microsoft.com/office/officeart/2005/8/layout/chevron2"/>
    <dgm:cxn modelId="{0125BF69-0474-469E-8B3B-472A8E75A79F}" srcId="{58CCDBED-7F79-4DBB-AE9A-8E2BC8F40459}" destId="{83666935-DB3B-430A-A957-6C2F101DD282}" srcOrd="2" destOrd="0" parTransId="{B20CDE50-F7D7-443F-B424-9F18698CAF80}" sibTransId="{957B077B-02DE-41BC-A114-BE82875C56F5}"/>
    <dgm:cxn modelId="{2A45AE1B-7354-41AA-A125-CC75E4915033}" type="presOf" srcId="{BB39744E-DBA0-4296-AC7F-6060B986A8DD}" destId="{12AECCE6-C313-4BDD-B252-76524F3C6A72}" srcOrd="0" destOrd="0" presId="urn:microsoft.com/office/officeart/2005/8/layout/chevron2"/>
    <dgm:cxn modelId="{78386001-796F-40A6-B353-9B194121725D}" type="presOf" srcId="{D26FECA9-5722-4011-82FF-60B4BFC7590E}" destId="{2C1785E9-B500-47B7-A0BB-36FB89FBFAE6}" srcOrd="0" destOrd="0" presId="urn:microsoft.com/office/officeart/2005/8/layout/chevron2"/>
    <dgm:cxn modelId="{22643788-DBEA-4766-8301-CD5B06983C6B}" srcId="{58CCDBED-7F79-4DBB-AE9A-8E2BC8F40459}" destId="{127B2F2B-8F5A-474D-929F-4967DEFB1785}" srcOrd="0" destOrd="0" parTransId="{F54755C0-6B00-4C75-A2F5-E5FA0913215A}" sibTransId="{6C846A9D-B5A0-4C61-BC06-F8EF89E14968}"/>
    <dgm:cxn modelId="{57086F7F-481C-4D83-B74C-80E2CE2FFC6F}" type="presParOf" srcId="{6FDBA8E3-6E7A-48A6-A382-8274E500AE22}" destId="{1DAFCB30-32AA-4E0F-93F2-FDAFC2FDE957}" srcOrd="0" destOrd="0" presId="urn:microsoft.com/office/officeart/2005/8/layout/chevron2"/>
    <dgm:cxn modelId="{9731D184-26C2-40DD-8ED1-BC53A687F814}" type="presParOf" srcId="{1DAFCB30-32AA-4E0F-93F2-FDAFC2FDE957}" destId="{08376B24-6D9E-4281-9230-1E430E91BCB3}" srcOrd="0" destOrd="0" presId="urn:microsoft.com/office/officeart/2005/8/layout/chevron2"/>
    <dgm:cxn modelId="{A696A625-0D58-40D5-A3D4-5B7477426268}" type="presParOf" srcId="{1DAFCB30-32AA-4E0F-93F2-FDAFC2FDE957}" destId="{1D14304C-89E5-40EB-B7EF-FE9CB7EB46C6}" srcOrd="1" destOrd="0" presId="urn:microsoft.com/office/officeart/2005/8/layout/chevron2"/>
    <dgm:cxn modelId="{D9251024-A100-4BA9-89EC-A6D6CAF900F4}" type="presParOf" srcId="{6FDBA8E3-6E7A-48A6-A382-8274E500AE22}" destId="{E8568182-04C6-497C-87CE-F7613F0700D7}" srcOrd="1" destOrd="0" presId="urn:microsoft.com/office/officeart/2005/8/layout/chevron2"/>
    <dgm:cxn modelId="{DEF04279-06A8-4659-808F-DD332735EBD5}" type="presParOf" srcId="{6FDBA8E3-6E7A-48A6-A382-8274E500AE22}" destId="{46FBDE3E-C346-4C45-82BF-56FE440CB82E}" srcOrd="2" destOrd="0" presId="urn:microsoft.com/office/officeart/2005/8/layout/chevron2"/>
    <dgm:cxn modelId="{3D5EBB3D-A4AB-45E0-B46A-50B907A742DE}" type="presParOf" srcId="{46FBDE3E-C346-4C45-82BF-56FE440CB82E}" destId="{20E5969B-3E48-4C01-8D78-E5FC960E704E}" srcOrd="0" destOrd="0" presId="urn:microsoft.com/office/officeart/2005/8/layout/chevron2"/>
    <dgm:cxn modelId="{185AC8B8-ED3C-420D-9515-BD63B2603BD2}" type="presParOf" srcId="{46FBDE3E-C346-4C45-82BF-56FE440CB82E}" destId="{D0FC2967-D9A9-41C4-814A-0C1766835238}" srcOrd="1" destOrd="0" presId="urn:microsoft.com/office/officeart/2005/8/layout/chevron2"/>
    <dgm:cxn modelId="{B473957B-152E-4C80-8D5A-9AE79E3463E8}" type="presParOf" srcId="{6FDBA8E3-6E7A-48A6-A382-8274E500AE22}" destId="{B7D38CE8-7E24-442B-BD50-E3D6FFE55AC2}" srcOrd="3" destOrd="0" presId="urn:microsoft.com/office/officeart/2005/8/layout/chevron2"/>
    <dgm:cxn modelId="{81B6E9C1-D012-4BEC-B1F6-CD0065D1197F}" type="presParOf" srcId="{6FDBA8E3-6E7A-48A6-A382-8274E500AE22}" destId="{48EF65F7-F91A-4CE7-A7CA-688977907487}" srcOrd="4" destOrd="0" presId="urn:microsoft.com/office/officeart/2005/8/layout/chevron2"/>
    <dgm:cxn modelId="{A44774CA-F1D1-4DD6-9747-6CEF53BA85D5}" type="presParOf" srcId="{48EF65F7-F91A-4CE7-A7CA-688977907487}" destId="{15EF83EA-AC54-4310-911C-845D7943E74E}" srcOrd="0" destOrd="0" presId="urn:microsoft.com/office/officeart/2005/8/layout/chevron2"/>
    <dgm:cxn modelId="{56F81303-A65B-498E-B4B9-9AFE7679ED70}" type="presParOf" srcId="{48EF65F7-F91A-4CE7-A7CA-688977907487}" destId="{2C1785E9-B500-47B7-A0BB-36FB89FBFAE6}" srcOrd="1" destOrd="0" presId="urn:microsoft.com/office/officeart/2005/8/layout/chevron2"/>
    <dgm:cxn modelId="{2B3A9794-94D4-4AB0-9731-7F1F62A96A14}" type="presParOf" srcId="{6FDBA8E3-6E7A-48A6-A382-8274E500AE22}" destId="{721AB101-1D7C-4445-8E82-AED84BB142A5}" srcOrd="5" destOrd="0" presId="urn:microsoft.com/office/officeart/2005/8/layout/chevron2"/>
    <dgm:cxn modelId="{CDD0FB90-C707-45A1-9A08-1645FD1308BE}" type="presParOf" srcId="{6FDBA8E3-6E7A-48A6-A382-8274E500AE22}" destId="{23096B54-4BA4-4C96-B2EB-2C54F2CFC162}" srcOrd="6" destOrd="0" presId="urn:microsoft.com/office/officeart/2005/8/layout/chevron2"/>
    <dgm:cxn modelId="{42D4A575-9D98-4F03-AC39-3E4DAA978523}" type="presParOf" srcId="{23096B54-4BA4-4C96-B2EB-2C54F2CFC162}" destId="{A667163F-DD89-42E6-8C6F-4DC4113DFBFD}" srcOrd="0" destOrd="0" presId="urn:microsoft.com/office/officeart/2005/8/layout/chevron2"/>
    <dgm:cxn modelId="{16AD81B4-6277-4A4F-99E9-C96DF4ABBC51}" type="presParOf" srcId="{23096B54-4BA4-4C96-B2EB-2C54F2CFC162}" destId="{12AECCE6-C313-4BDD-B252-76524F3C6A7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CCDBED-7F79-4DBB-AE9A-8E2BC8F4045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7B2F2B-8F5A-474D-929F-4967DEFB1785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/>
            <a:t>1</a:t>
          </a:r>
        </a:p>
      </dgm:t>
    </dgm:pt>
    <dgm:pt modelId="{F54755C0-6B00-4C75-A2F5-E5FA0913215A}" type="parTrans" cxnId="{22643788-DBEA-4766-8301-CD5B06983C6B}">
      <dgm:prSet/>
      <dgm:spPr/>
      <dgm:t>
        <a:bodyPr/>
        <a:lstStyle/>
        <a:p>
          <a:endParaRPr lang="ru-RU"/>
        </a:p>
      </dgm:t>
    </dgm:pt>
    <dgm:pt modelId="{6C846A9D-B5A0-4C61-BC06-F8EF89E14968}" type="sibTrans" cxnId="{22643788-DBEA-4766-8301-CD5B06983C6B}">
      <dgm:prSet/>
      <dgm:spPr/>
      <dgm:t>
        <a:bodyPr/>
        <a:lstStyle/>
        <a:p>
          <a:endParaRPr lang="ru-RU"/>
        </a:p>
      </dgm:t>
    </dgm:pt>
    <dgm:pt modelId="{DDAD53AA-AAF7-4275-A192-A18614ADC8C9}">
      <dgm:prSet phldrT="[Текст]" custT="1"/>
      <dgm:spPr/>
      <dgm:t>
        <a:bodyPr/>
        <a:lstStyle/>
        <a:p>
          <a:pPr algn="ctr"/>
          <a:r>
            <a:rPr lang="ru-RU" sz="1800" i="1" dirty="0">
              <a:solidFill>
                <a:schemeClr val="accent4">
                  <a:lumMod val="50000"/>
                </a:schemeClr>
              </a:solidFill>
            </a:rPr>
            <a:t>Заключить договор, выдать работающему гражданину страховое свидетельство, открыть именной </a:t>
          </a:r>
          <a:br>
            <a:rPr lang="ru-RU" sz="1800" i="1" dirty="0">
              <a:solidFill>
                <a:schemeClr val="accent4">
                  <a:lumMod val="50000"/>
                </a:schemeClr>
              </a:solidFill>
            </a:rPr>
          </a:br>
          <a:r>
            <a:rPr lang="ru-RU" sz="1800" i="1" dirty="0">
              <a:solidFill>
                <a:schemeClr val="accent4">
                  <a:lumMod val="50000"/>
                </a:schemeClr>
              </a:solidFill>
            </a:rPr>
            <a:t>лицевой счет</a:t>
          </a:r>
        </a:p>
      </dgm:t>
    </dgm:pt>
    <dgm:pt modelId="{D19AAC48-0A2C-4BAB-9A29-DCAA9FA81D29}" type="parTrans" cxnId="{3869EF0E-33AB-4B93-848B-17BC819F085F}">
      <dgm:prSet/>
      <dgm:spPr/>
      <dgm:t>
        <a:bodyPr/>
        <a:lstStyle/>
        <a:p>
          <a:endParaRPr lang="ru-RU"/>
        </a:p>
      </dgm:t>
    </dgm:pt>
    <dgm:pt modelId="{41FB000C-65D2-4F47-ACC2-63939163FC0C}" type="sibTrans" cxnId="{3869EF0E-33AB-4B93-848B-17BC819F085F}">
      <dgm:prSet/>
      <dgm:spPr/>
      <dgm:t>
        <a:bodyPr/>
        <a:lstStyle/>
        <a:p>
          <a:endParaRPr lang="ru-RU"/>
        </a:p>
      </dgm:t>
    </dgm:pt>
    <dgm:pt modelId="{8A3A8019-924E-4F77-B316-6637ED9B8141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dirty="0"/>
            <a:t>2</a:t>
          </a:r>
        </a:p>
      </dgm:t>
    </dgm:pt>
    <dgm:pt modelId="{B56246DE-A2B4-4319-BC8D-3D7877F99DE8}" type="parTrans" cxnId="{79706CE1-A509-444C-BED9-8DBE3649BD36}">
      <dgm:prSet/>
      <dgm:spPr/>
      <dgm:t>
        <a:bodyPr/>
        <a:lstStyle/>
        <a:p>
          <a:endParaRPr lang="ru-RU"/>
        </a:p>
      </dgm:t>
    </dgm:pt>
    <dgm:pt modelId="{8377052E-8406-4F20-A7D4-C45ABF7C1643}" type="sibTrans" cxnId="{79706CE1-A509-444C-BED9-8DBE3649BD36}">
      <dgm:prSet/>
      <dgm:spPr/>
      <dgm:t>
        <a:bodyPr/>
        <a:lstStyle/>
        <a:p>
          <a:endParaRPr lang="ru-RU"/>
        </a:p>
      </dgm:t>
    </dgm:pt>
    <dgm:pt modelId="{F6447A8C-665F-4B0F-823B-7550C697D589}">
      <dgm:prSet phldrT="[Текст]" custT="1"/>
      <dgm:spPr/>
      <dgm:t>
        <a:bodyPr/>
        <a:lstStyle/>
        <a:p>
          <a:pPr algn="ctr"/>
          <a:r>
            <a:rPr lang="ru-RU" sz="1800" i="1" dirty="0">
              <a:solidFill>
                <a:schemeClr val="accent4">
                  <a:lumMod val="50000"/>
                </a:schemeClr>
              </a:solidFill>
            </a:rPr>
            <a:t>Собирать, вести учет  и капитализировать поступающие страховые взносы</a:t>
          </a:r>
        </a:p>
      </dgm:t>
    </dgm:pt>
    <dgm:pt modelId="{E1FB7732-210A-488F-8F0C-6C7E5C83BA79}" type="parTrans" cxnId="{5B76F76E-DB02-4ECF-AEE2-46A9A492E4A5}">
      <dgm:prSet/>
      <dgm:spPr/>
      <dgm:t>
        <a:bodyPr/>
        <a:lstStyle/>
        <a:p>
          <a:endParaRPr lang="ru-RU"/>
        </a:p>
      </dgm:t>
    </dgm:pt>
    <dgm:pt modelId="{29FDBC60-34B4-47FB-A194-8A424073B9DC}" type="sibTrans" cxnId="{5B76F76E-DB02-4ECF-AEE2-46A9A492E4A5}">
      <dgm:prSet/>
      <dgm:spPr/>
      <dgm:t>
        <a:bodyPr/>
        <a:lstStyle/>
        <a:p>
          <a:endParaRPr lang="ru-RU"/>
        </a:p>
      </dgm:t>
    </dgm:pt>
    <dgm:pt modelId="{83666935-DB3B-430A-A957-6C2F101DD282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/>
            <a:t>3</a:t>
          </a:r>
        </a:p>
      </dgm:t>
    </dgm:pt>
    <dgm:pt modelId="{B20CDE50-F7D7-443F-B424-9F18698CAF80}" type="parTrans" cxnId="{0125BF69-0474-469E-8B3B-472A8E75A79F}">
      <dgm:prSet/>
      <dgm:spPr/>
      <dgm:t>
        <a:bodyPr/>
        <a:lstStyle/>
        <a:p>
          <a:endParaRPr lang="ru-RU"/>
        </a:p>
      </dgm:t>
    </dgm:pt>
    <dgm:pt modelId="{957B077B-02DE-41BC-A114-BE82875C56F5}" type="sibTrans" cxnId="{0125BF69-0474-469E-8B3B-472A8E75A79F}">
      <dgm:prSet/>
      <dgm:spPr/>
      <dgm:t>
        <a:bodyPr/>
        <a:lstStyle/>
        <a:p>
          <a:endParaRPr lang="ru-RU"/>
        </a:p>
      </dgm:t>
    </dgm:pt>
    <dgm:pt modelId="{D26FECA9-5722-4011-82FF-60B4BFC7590E}">
      <dgm:prSet phldrT="[Текст]" custT="1"/>
      <dgm:spPr/>
      <dgm:t>
        <a:bodyPr/>
        <a:lstStyle/>
        <a:p>
          <a:pPr algn="ctr"/>
          <a:r>
            <a:rPr lang="ru-RU" sz="1800" i="1" dirty="0">
              <a:solidFill>
                <a:schemeClr val="accent4">
                  <a:lumMod val="50000"/>
                </a:schemeClr>
              </a:solidFill>
            </a:rPr>
            <a:t>Ежемесячно предоставлять в Фонд социальной защиты населения  реестры участников, начисленных сумм выплат и платежей </a:t>
          </a:r>
        </a:p>
      </dgm:t>
    </dgm:pt>
    <dgm:pt modelId="{81564EF5-EE15-4378-833C-D4E3F48CB89D}" type="parTrans" cxnId="{39B4B455-8BE8-4656-8FA0-761ECCC3DA06}">
      <dgm:prSet/>
      <dgm:spPr/>
      <dgm:t>
        <a:bodyPr/>
        <a:lstStyle/>
        <a:p>
          <a:endParaRPr lang="ru-RU"/>
        </a:p>
      </dgm:t>
    </dgm:pt>
    <dgm:pt modelId="{CB9B2FE7-D188-4CA7-828C-D53036739EE6}" type="sibTrans" cxnId="{39B4B455-8BE8-4656-8FA0-761ECCC3DA06}">
      <dgm:prSet/>
      <dgm:spPr/>
      <dgm:t>
        <a:bodyPr/>
        <a:lstStyle/>
        <a:p>
          <a:endParaRPr lang="ru-RU"/>
        </a:p>
      </dgm:t>
    </dgm:pt>
    <dgm:pt modelId="{E81047C6-0C14-4F49-89C3-6F5084F5B382}">
      <dgm:prSet phldrT="[Текст]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/>
            <a:t>4</a:t>
          </a:r>
        </a:p>
      </dgm:t>
    </dgm:pt>
    <dgm:pt modelId="{DFA59D66-CD6D-4423-BD2D-D82A3C76D859}" type="parTrans" cxnId="{6C096A84-0A65-4210-A0D4-79B0F8FA0C51}">
      <dgm:prSet/>
      <dgm:spPr/>
      <dgm:t>
        <a:bodyPr/>
        <a:lstStyle/>
        <a:p>
          <a:endParaRPr lang="ru-RU"/>
        </a:p>
      </dgm:t>
    </dgm:pt>
    <dgm:pt modelId="{6B7A78AA-13F6-4C53-B30E-9E482EC537C6}" type="sibTrans" cxnId="{6C096A84-0A65-4210-A0D4-79B0F8FA0C51}">
      <dgm:prSet/>
      <dgm:spPr/>
      <dgm:t>
        <a:bodyPr/>
        <a:lstStyle/>
        <a:p>
          <a:endParaRPr lang="ru-RU"/>
        </a:p>
      </dgm:t>
    </dgm:pt>
    <dgm:pt modelId="{BB39744E-DBA0-4296-AC7F-6060B986A8DD}">
      <dgm:prSet phldrT="[Текст]" custT="1"/>
      <dgm:spPr/>
      <dgm:t>
        <a:bodyPr/>
        <a:lstStyle/>
        <a:p>
          <a:pPr algn="ctr"/>
          <a:r>
            <a:rPr lang="ru-RU" sz="1800" i="1" dirty="0">
              <a:solidFill>
                <a:schemeClr val="accent4">
                  <a:lumMod val="50000"/>
                </a:schemeClr>
              </a:solidFill>
            </a:rPr>
            <a:t>Осуществлять выплату дополнительной </a:t>
          </a:r>
          <a:br>
            <a:rPr lang="ru-RU" sz="1800" i="1" dirty="0">
              <a:solidFill>
                <a:schemeClr val="accent4">
                  <a:lumMod val="50000"/>
                </a:schemeClr>
              </a:solidFill>
            </a:rPr>
          </a:br>
          <a:r>
            <a:rPr lang="ru-RU" sz="1800" i="1" dirty="0">
              <a:solidFill>
                <a:schemeClr val="accent4">
                  <a:lumMod val="50000"/>
                </a:schemeClr>
              </a:solidFill>
            </a:rPr>
            <a:t>накопительной пенсии</a:t>
          </a:r>
          <a:endParaRPr lang="ru-RU" sz="1400" dirty="0"/>
        </a:p>
      </dgm:t>
    </dgm:pt>
    <dgm:pt modelId="{522999CC-41C2-4827-8F76-C892B0E2BC06}" type="parTrans" cxnId="{5CB4D281-767E-4975-800A-0DB65AF85F4E}">
      <dgm:prSet/>
      <dgm:spPr/>
      <dgm:t>
        <a:bodyPr/>
        <a:lstStyle/>
        <a:p>
          <a:endParaRPr lang="ru-RU"/>
        </a:p>
      </dgm:t>
    </dgm:pt>
    <dgm:pt modelId="{B2A7F844-BCF3-43E2-B00B-B2A01B3E3BD2}" type="sibTrans" cxnId="{5CB4D281-767E-4975-800A-0DB65AF85F4E}">
      <dgm:prSet/>
      <dgm:spPr/>
      <dgm:t>
        <a:bodyPr/>
        <a:lstStyle/>
        <a:p>
          <a:endParaRPr lang="ru-RU"/>
        </a:p>
      </dgm:t>
    </dgm:pt>
    <dgm:pt modelId="{E3D9BF23-6680-48CC-8E8F-8EF4DE39082C}">
      <dgm:prSet custT="1"/>
      <dgm:spPr/>
      <dgm:t>
        <a:bodyPr/>
        <a:lstStyle/>
        <a:p>
          <a:endParaRPr lang="ru-RU" sz="1800" i="1" dirty="0">
            <a:solidFill>
              <a:schemeClr val="accent4">
                <a:lumMod val="50000"/>
              </a:schemeClr>
            </a:solidFill>
          </a:endParaRPr>
        </a:p>
      </dgm:t>
    </dgm:pt>
    <dgm:pt modelId="{03ACFEA7-0E34-434A-85C8-6918C7F3EC98}" type="parTrans" cxnId="{D4EE69DE-D8DB-4FAC-973C-02F6B10DBC6B}">
      <dgm:prSet/>
      <dgm:spPr/>
      <dgm:t>
        <a:bodyPr/>
        <a:lstStyle/>
        <a:p>
          <a:endParaRPr lang="ru-RU"/>
        </a:p>
      </dgm:t>
    </dgm:pt>
    <dgm:pt modelId="{96E0B687-2ECB-4953-901F-2556D0B78A42}" type="sibTrans" cxnId="{D4EE69DE-D8DB-4FAC-973C-02F6B10DBC6B}">
      <dgm:prSet/>
      <dgm:spPr/>
      <dgm:t>
        <a:bodyPr/>
        <a:lstStyle/>
        <a:p>
          <a:endParaRPr lang="ru-RU"/>
        </a:p>
      </dgm:t>
    </dgm:pt>
    <dgm:pt modelId="{6FDBA8E3-6E7A-48A6-A382-8274E500AE22}" type="pres">
      <dgm:prSet presAssocID="{58CCDBED-7F79-4DBB-AE9A-8E2BC8F4045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AFCB30-32AA-4E0F-93F2-FDAFC2FDE957}" type="pres">
      <dgm:prSet presAssocID="{127B2F2B-8F5A-474D-929F-4967DEFB1785}" presName="composite" presStyleCnt="0"/>
      <dgm:spPr/>
    </dgm:pt>
    <dgm:pt modelId="{08376B24-6D9E-4281-9230-1E430E91BCB3}" type="pres">
      <dgm:prSet presAssocID="{127B2F2B-8F5A-474D-929F-4967DEFB1785}" presName="parentText" presStyleLbl="alignNode1" presStyleIdx="0" presStyleCnt="4" custLinFactNeighborX="0" custLinFactNeighborY="-111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14304C-89E5-40EB-B7EF-FE9CB7EB46C6}" type="pres">
      <dgm:prSet presAssocID="{127B2F2B-8F5A-474D-929F-4967DEFB1785}" presName="descendantText" presStyleLbl="alignAcc1" presStyleIdx="0" presStyleCnt="4" custScaleY="140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568182-04C6-497C-87CE-F7613F0700D7}" type="pres">
      <dgm:prSet presAssocID="{6C846A9D-B5A0-4C61-BC06-F8EF89E14968}" presName="sp" presStyleCnt="0"/>
      <dgm:spPr/>
    </dgm:pt>
    <dgm:pt modelId="{46FBDE3E-C346-4C45-82BF-56FE440CB82E}" type="pres">
      <dgm:prSet presAssocID="{8A3A8019-924E-4F77-B316-6637ED9B8141}" presName="composite" presStyleCnt="0"/>
      <dgm:spPr/>
    </dgm:pt>
    <dgm:pt modelId="{20E5969B-3E48-4C01-8D78-E5FC960E704E}" type="pres">
      <dgm:prSet presAssocID="{8A3A8019-924E-4F77-B316-6637ED9B8141}" presName="parentText" presStyleLbl="alignNode1" presStyleIdx="1" presStyleCnt="4" custLinFactNeighborX="0" custLinFactNeighborY="-1250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C2967-D9A9-41C4-814A-0C1766835238}" type="pres">
      <dgm:prSet presAssocID="{8A3A8019-924E-4F77-B316-6637ED9B8141}" presName="descendantText" presStyleLbl="alignAcc1" presStyleIdx="1" presStyleCnt="4" custScaleY="143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D38CE8-7E24-442B-BD50-E3D6FFE55AC2}" type="pres">
      <dgm:prSet presAssocID="{8377052E-8406-4F20-A7D4-C45ABF7C1643}" presName="sp" presStyleCnt="0"/>
      <dgm:spPr/>
    </dgm:pt>
    <dgm:pt modelId="{48EF65F7-F91A-4CE7-A7CA-688977907487}" type="pres">
      <dgm:prSet presAssocID="{83666935-DB3B-430A-A957-6C2F101DD282}" presName="composite" presStyleCnt="0"/>
      <dgm:spPr/>
    </dgm:pt>
    <dgm:pt modelId="{15EF83EA-AC54-4310-911C-845D7943E74E}" type="pres">
      <dgm:prSet presAssocID="{83666935-DB3B-430A-A957-6C2F101DD282}" presName="parentText" presStyleLbl="alignNode1" presStyleIdx="2" presStyleCnt="4" custLinFactNeighborX="0" custLinFactNeighborY="-172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1785E9-B500-47B7-A0BB-36FB89FBFAE6}" type="pres">
      <dgm:prSet presAssocID="{83666935-DB3B-430A-A957-6C2F101DD282}" presName="descendantText" presStyleLbl="alignAcc1" presStyleIdx="2" presStyleCnt="4" custScaleY="148702" custLinFactNeighborX="-3" custLinFactNeighborY="1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1AB101-1D7C-4445-8E82-AED84BB142A5}" type="pres">
      <dgm:prSet presAssocID="{957B077B-02DE-41BC-A114-BE82875C56F5}" presName="sp" presStyleCnt="0"/>
      <dgm:spPr/>
    </dgm:pt>
    <dgm:pt modelId="{23096B54-4BA4-4C96-B2EB-2C54F2CFC162}" type="pres">
      <dgm:prSet presAssocID="{E81047C6-0C14-4F49-89C3-6F5084F5B382}" presName="composite" presStyleCnt="0"/>
      <dgm:spPr/>
    </dgm:pt>
    <dgm:pt modelId="{A667163F-DD89-42E6-8C6F-4DC4113DFBFD}" type="pres">
      <dgm:prSet presAssocID="{E81047C6-0C14-4F49-89C3-6F5084F5B382}" presName="parentText" presStyleLbl="alignNode1" presStyleIdx="3" presStyleCnt="4" custLinFactNeighborX="0" custLinFactNeighborY="-172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AECCE6-C313-4BDD-B252-76524F3C6A72}" type="pres">
      <dgm:prSet presAssocID="{E81047C6-0C14-4F49-89C3-6F5084F5B382}" presName="descendantText" presStyleLbl="alignAcc1" presStyleIdx="3" presStyleCnt="4" custScaleY="140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824683-EAFF-4F33-B29F-1B13A62810CE}" type="presOf" srcId="{8A3A8019-924E-4F77-B316-6637ED9B8141}" destId="{20E5969B-3E48-4C01-8D78-E5FC960E704E}" srcOrd="0" destOrd="0" presId="urn:microsoft.com/office/officeart/2005/8/layout/chevron2"/>
    <dgm:cxn modelId="{EAF1ABD5-B7C3-43FA-AF49-E311A5E5E26A}" type="presOf" srcId="{58CCDBED-7F79-4DBB-AE9A-8E2BC8F40459}" destId="{6FDBA8E3-6E7A-48A6-A382-8274E500AE22}" srcOrd="0" destOrd="0" presId="urn:microsoft.com/office/officeart/2005/8/layout/chevron2"/>
    <dgm:cxn modelId="{E762445E-A368-4766-BC68-2AA75779DCAD}" type="presOf" srcId="{E3D9BF23-6680-48CC-8E8F-8EF4DE39082C}" destId="{2C1785E9-B500-47B7-A0BB-36FB89FBFAE6}" srcOrd="0" destOrd="1" presId="urn:microsoft.com/office/officeart/2005/8/layout/chevron2"/>
    <dgm:cxn modelId="{6C096A84-0A65-4210-A0D4-79B0F8FA0C51}" srcId="{58CCDBED-7F79-4DBB-AE9A-8E2BC8F40459}" destId="{E81047C6-0C14-4F49-89C3-6F5084F5B382}" srcOrd="3" destOrd="0" parTransId="{DFA59D66-CD6D-4423-BD2D-D82A3C76D859}" sibTransId="{6B7A78AA-13F6-4C53-B30E-9E482EC537C6}"/>
    <dgm:cxn modelId="{5774992A-6868-4DDC-BD78-CD52BA3799F2}" type="presOf" srcId="{DDAD53AA-AAF7-4275-A192-A18614ADC8C9}" destId="{1D14304C-89E5-40EB-B7EF-FE9CB7EB46C6}" srcOrd="0" destOrd="0" presId="urn:microsoft.com/office/officeart/2005/8/layout/chevron2"/>
    <dgm:cxn modelId="{79706CE1-A509-444C-BED9-8DBE3649BD36}" srcId="{58CCDBED-7F79-4DBB-AE9A-8E2BC8F40459}" destId="{8A3A8019-924E-4F77-B316-6637ED9B8141}" srcOrd="1" destOrd="0" parTransId="{B56246DE-A2B4-4319-BC8D-3D7877F99DE8}" sibTransId="{8377052E-8406-4F20-A7D4-C45ABF7C1643}"/>
    <dgm:cxn modelId="{5B76F76E-DB02-4ECF-AEE2-46A9A492E4A5}" srcId="{8A3A8019-924E-4F77-B316-6637ED9B8141}" destId="{F6447A8C-665F-4B0F-823B-7550C697D589}" srcOrd="0" destOrd="0" parTransId="{E1FB7732-210A-488F-8F0C-6C7E5C83BA79}" sibTransId="{29FDBC60-34B4-47FB-A194-8A424073B9DC}"/>
    <dgm:cxn modelId="{39B4B455-8BE8-4656-8FA0-761ECCC3DA06}" srcId="{83666935-DB3B-430A-A957-6C2F101DD282}" destId="{D26FECA9-5722-4011-82FF-60B4BFC7590E}" srcOrd="0" destOrd="0" parTransId="{81564EF5-EE15-4378-833C-D4E3F48CB89D}" sibTransId="{CB9B2FE7-D188-4CA7-828C-D53036739EE6}"/>
    <dgm:cxn modelId="{D4EE69DE-D8DB-4FAC-973C-02F6B10DBC6B}" srcId="{83666935-DB3B-430A-A957-6C2F101DD282}" destId="{E3D9BF23-6680-48CC-8E8F-8EF4DE39082C}" srcOrd="1" destOrd="0" parTransId="{03ACFEA7-0E34-434A-85C8-6918C7F3EC98}" sibTransId="{96E0B687-2ECB-4953-901F-2556D0B78A42}"/>
    <dgm:cxn modelId="{C533D7E3-E21F-4665-9FE9-C9734BA278FD}" type="presOf" srcId="{E81047C6-0C14-4F49-89C3-6F5084F5B382}" destId="{A667163F-DD89-42E6-8C6F-4DC4113DFBFD}" srcOrd="0" destOrd="0" presId="urn:microsoft.com/office/officeart/2005/8/layout/chevron2"/>
    <dgm:cxn modelId="{5CB4D281-767E-4975-800A-0DB65AF85F4E}" srcId="{E81047C6-0C14-4F49-89C3-6F5084F5B382}" destId="{BB39744E-DBA0-4296-AC7F-6060B986A8DD}" srcOrd="0" destOrd="0" parTransId="{522999CC-41C2-4827-8F76-C892B0E2BC06}" sibTransId="{B2A7F844-BCF3-43E2-B00B-B2A01B3E3BD2}"/>
    <dgm:cxn modelId="{09A26902-AD67-4AE9-BA65-52D70FF88171}" type="presOf" srcId="{83666935-DB3B-430A-A957-6C2F101DD282}" destId="{15EF83EA-AC54-4310-911C-845D7943E74E}" srcOrd="0" destOrd="0" presId="urn:microsoft.com/office/officeart/2005/8/layout/chevron2"/>
    <dgm:cxn modelId="{CE72A9E7-993B-486B-97E8-1019E080BAA3}" type="presOf" srcId="{D26FECA9-5722-4011-82FF-60B4BFC7590E}" destId="{2C1785E9-B500-47B7-A0BB-36FB89FBFAE6}" srcOrd="0" destOrd="0" presId="urn:microsoft.com/office/officeart/2005/8/layout/chevron2"/>
    <dgm:cxn modelId="{3869EF0E-33AB-4B93-848B-17BC819F085F}" srcId="{127B2F2B-8F5A-474D-929F-4967DEFB1785}" destId="{DDAD53AA-AAF7-4275-A192-A18614ADC8C9}" srcOrd="0" destOrd="0" parTransId="{D19AAC48-0A2C-4BAB-9A29-DCAA9FA81D29}" sibTransId="{41FB000C-65D2-4F47-ACC2-63939163FC0C}"/>
    <dgm:cxn modelId="{C66F0B2A-2496-47CE-A7D3-1B09B0F0985E}" type="presOf" srcId="{BB39744E-DBA0-4296-AC7F-6060B986A8DD}" destId="{12AECCE6-C313-4BDD-B252-76524F3C6A72}" srcOrd="0" destOrd="0" presId="urn:microsoft.com/office/officeart/2005/8/layout/chevron2"/>
    <dgm:cxn modelId="{3F454C0D-DDA0-4C17-8B78-29F654B801A6}" type="presOf" srcId="{127B2F2B-8F5A-474D-929F-4967DEFB1785}" destId="{08376B24-6D9E-4281-9230-1E430E91BCB3}" srcOrd="0" destOrd="0" presId="urn:microsoft.com/office/officeart/2005/8/layout/chevron2"/>
    <dgm:cxn modelId="{0125BF69-0474-469E-8B3B-472A8E75A79F}" srcId="{58CCDBED-7F79-4DBB-AE9A-8E2BC8F40459}" destId="{83666935-DB3B-430A-A957-6C2F101DD282}" srcOrd="2" destOrd="0" parTransId="{B20CDE50-F7D7-443F-B424-9F18698CAF80}" sibTransId="{957B077B-02DE-41BC-A114-BE82875C56F5}"/>
    <dgm:cxn modelId="{E87DF4F2-F50A-41B7-A006-3BA5C7713313}" type="presOf" srcId="{F6447A8C-665F-4B0F-823B-7550C697D589}" destId="{D0FC2967-D9A9-41C4-814A-0C1766835238}" srcOrd="0" destOrd="0" presId="urn:microsoft.com/office/officeart/2005/8/layout/chevron2"/>
    <dgm:cxn modelId="{22643788-DBEA-4766-8301-CD5B06983C6B}" srcId="{58CCDBED-7F79-4DBB-AE9A-8E2BC8F40459}" destId="{127B2F2B-8F5A-474D-929F-4967DEFB1785}" srcOrd="0" destOrd="0" parTransId="{F54755C0-6B00-4C75-A2F5-E5FA0913215A}" sibTransId="{6C846A9D-B5A0-4C61-BC06-F8EF89E14968}"/>
    <dgm:cxn modelId="{20D13C66-A4CF-46A2-8660-E7622E502F46}" type="presParOf" srcId="{6FDBA8E3-6E7A-48A6-A382-8274E500AE22}" destId="{1DAFCB30-32AA-4E0F-93F2-FDAFC2FDE957}" srcOrd="0" destOrd="0" presId="urn:microsoft.com/office/officeart/2005/8/layout/chevron2"/>
    <dgm:cxn modelId="{F06100EE-75CF-4B96-A698-97C845662179}" type="presParOf" srcId="{1DAFCB30-32AA-4E0F-93F2-FDAFC2FDE957}" destId="{08376B24-6D9E-4281-9230-1E430E91BCB3}" srcOrd="0" destOrd="0" presId="urn:microsoft.com/office/officeart/2005/8/layout/chevron2"/>
    <dgm:cxn modelId="{DD26333A-2837-4A6F-A50A-945F1DA57AD0}" type="presParOf" srcId="{1DAFCB30-32AA-4E0F-93F2-FDAFC2FDE957}" destId="{1D14304C-89E5-40EB-B7EF-FE9CB7EB46C6}" srcOrd="1" destOrd="0" presId="urn:microsoft.com/office/officeart/2005/8/layout/chevron2"/>
    <dgm:cxn modelId="{6B3207A7-C451-4BB7-A427-28A416CEE902}" type="presParOf" srcId="{6FDBA8E3-6E7A-48A6-A382-8274E500AE22}" destId="{E8568182-04C6-497C-87CE-F7613F0700D7}" srcOrd="1" destOrd="0" presId="urn:microsoft.com/office/officeart/2005/8/layout/chevron2"/>
    <dgm:cxn modelId="{E6DFA7D0-BC1E-4361-87AA-4AF07A9F61B3}" type="presParOf" srcId="{6FDBA8E3-6E7A-48A6-A382-8274E500AE22}" destId="{46FBDE3E-C346-4C45-82BF-56FE440CB82E}" srcOrd="2" destOrd="0" presId="urn:microsoft.com/office/officeart/2005/8/layout/chevron2"/>
    <dgm:cxn modelId="{E10A6DDB-8221-49AB-B441-F19684128116}" type="presParOf" srcId="{46FBDE3E-C346-4C45-82BF-56FE440CB82E}" destId="{20E5969B-3E48-4C01-8D78-E5FC960E704E}" srcOrd="0" destOrd="0" presId="urn:microsoft.com/office/officeart/2005/8/layout/chevron2"/>
    <dgm:cxn modelId="{F9CF08D2-8E02-4CA0-A65D-2A367168FEAA}" type="presParOf" srcId="{46FBDE3E-C346-4C45-82BF-56FE440CB82E}" destId="{D0FC2967-D9A9-41C4-814A-0C1766835238}" srcOrd="1" destOrd="0" presId="urn:microsoft.com/office/officeart/2005/8/layout/chevron2"/>
    <dgm:cxn modelId="{9B310A2A-A341-4E0A-AE1B-6C67BEA52ED2}" type="presParOf" srcId="{6FDBA8E3-6E7A-48A6-A382-8274E500AE22}" destId="{B7D38CE8-7E24-442B-BD50-E3D6FFE55AC2}" srcOrd="3" destOrd="0" presId="urn:microsoft.com/office/officeart/2005/8/layout/chevron2"/>
    <dgm:cxn modelId="{B03C9200-0874-4729-93E0-CF8F086EA070}" type="presParOf" srcId="{6FDBA8E3-6E7A-48A6-A382-8274E500AE22}" destId="{48EF65F7-F91A-4CE7-A7CA-688977907487}" srcOrd="4" destOrd="0" presId="urn:microsoft.com/office/officeart/2005/8/layout/chevron2"/>
    <dgm:cxn modelId="{75DE0914-DABC-44FE-B950-2FE8CE0518EC}" type="presParOf" srcId="{48EF65F7-F91A-4CE7-A7CA-688977907487}" destId="{15EF83EA-AC54-4310-911C-845D7943E74E}" srcOrd="0" destOrd="0" presId="urn:microsoft.com/office/officeart/2005/8/layout/chevron2"/>
    <dgm:cxn modelId="{1AE7EE32-2338-4E38-AE9A-61CD552F53AD}" type="presParOf" srcId="{48EF65F7-F91A-4CE7-A7CA-688977907487}" destId="{2C1785E9-B500-47B7-A0BB-36FB89FBFAE6}" srcOrd="1" destOrd="0" presId="urn:microsoft.com/office/officeart/2005/8/layout/chevron2"/>
    <dgm:cxn modelId="{05D95711-880A-45A6-A430-B00D67ED4370}" type="presParOf" srcId="{6FDBA8E3-6E7A-48A6-A382-8274E500AE22}" destId="{721AB101-1D7C-4445-8E82-AED84BB142A5}" srcOrd="5" destOrd="0" presId="urn:microsoft.com/office/officeart/2005/8/layout/chevron2"/>
    <dgm:cxn modelId="{CBE0F54F-C15B-4567-B871-5FA7270AF1D6}" type="presParOf" srcId="{6FDBA8E3-6E7A-48A6-A382-8274E500AE22}" destId="{23096B54-4BA4-4C96-B2EB-2C54F2CFC162}" srcOrd="6" destOrd="0" presId="urn:microsoft.com/office/officeart/2005/8/layout/chevron2"/>
    <dgm:cxn modelId="{2F4D3916-90D9-42AF-B441-1BE5784F91A4}" type="presParOf" srcId="{23096B54-4BA4-4C96-B2EB-2C54F2CFC162}" destId="{A667163F-DD89-42E6-8C6F-4DC4113DFBFD}" srcOrd="0" destOrd="0" presId="urn:microsoft.com/office/officeart/2005/8/layout/chevron2"/>
    <dgm:cxn modelId="{610992D2-AE91-4C35-8795-C4191A8F8DB3}" type="presParOf" srcId="{23096B54-4BA4-4C96-B2EB-2C54F2CFC162}" destId="{12AECCE6-C313-4BDD-B252-76524F3C6A7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376B24-6D9E-4281-9230-1E430E91BCB3}">
      <dsp:nvSpPr>
        <dsp:cNvPr id="0" name=""/>
        <dsp:cNvSpPr/>
      </dsp:nvSpPr>
      <dsp:spPr>
        <a:xfrm rot="5400000">
          <a:off x="-280145" y="391624"/>
          <a:ext cx="1867636" cy="1307345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solidFill>
                <a:schemeClr val="tx2"/>
              </a:solidFill>
            </a:rPr>
            <a:t>1</a:t>
          </a:r>
        </a:p>
      </dsp:txBody>
      <dsp:txXfrm rot="-5400000">
        <a:off x="1" y="765152"/>
        <a:ext cx="1307345" cy="560291"/>
      </dsp:txXfrm>
    </dsp:sp>
    <dsp:sp modelId="{1D14304C-89E5-40EB-B7EF-FE9CB7EB46C6}">
      <dsp:nvSpPr>
        <dsp:cNvPr id="0" name=""/>
        <dsp:cNvSpPr/>
      </dsp:nvSpPr>
      <dsp:spPr>
        <a:xfrm rot="5400000">
          <a:off x="4201868" y="-2894523"/>
          <a:ext cx="1832599" cy="76216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Ежегодное информирования работников (с участием представителей территориальных органов Фонда) о нормах законодательства о профессиональном пенсионном страховании и праве на ежемесячную доплату</a:t>
          </a:r>
        </a:p>
      </dsp:txBody>
      <dsp:txXfrm rot="-5400000">
        <a:off x="1307345" y="89460"/>
        <a:ext cx="7532186" cy="1653679"/>
      </dsp:txXfrm>
    </dsp:sp>
    <dsp:sp modelId="{20E5969B-3E48-4C01-8D78-E5FC960E704E}">
      <dsp:nvSpPr>
        <dsp:cNvPr id="0" name=""/>
        <dsp:cNvSpPr/>
      </dsp:nvSpPr>
      <dsp:spPr>
        <a:xfrm rot="5400000">
          <a:off x="-280145" y="2055923"/>
          <a:ext cx="1867636" cy="1307345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solidFill>
                <a:schemeClr val="tx2"/>
              </a:solidFill>
            </a:rPr>
            <a:t>2</a:t>
          </a:r>
        </a:p>
      </dsp:txBody>
      <dsp:txXfrm rot="-5400000">
        <a:off x="1" y="2429451"/>
        <a:ext cx="1307345" cy="560291"/>
      </dsp:txXfrm>
    </dsp:sp>
    <dsp:sp modelId="{D0FC2967-D9A9-41C4-814A-0C1766835238}">
      <dsp:nvSpPr>
        <dsp:cNvPr id="0" name=""/>
        <dsp:cNvSpPr/>
      </dsp:nvSpPr>
      <dsp:spPr>
        <a:xfrm rot="5400000">
          <a:off x="4558361" y="-1064952"/>
          <a:ext cx="1209702" cy="74844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Персональное информирование вновь поступающих  работников  о праве на ежемесячную доплату</a:t>
          </a:r>
        </a:p>
      </dsp:txBody>
      <dsp:txXfrm rot="-5400000">
        <a:off x="1420985" y="2131477"/>
        <a:ext cx="7425403" cy="1091596"/>
      </dsp:txXfrm>
    </dsp:sp>
    <dsp:sp modelId="{15EF83EA-AC54-4310-911C-845D7943E74E}">
      <dsp:nvSpPr>
        <dsp:cNvPr id="0" name=""/>
        <dsp:cNvSpPr/>
      </dsp:nvSpPr>
      <dsp:spPr>
        <a:xfrm rot="5400000">
          <a:off x="-280145" y="3695964"/>
          <a:ext cx="1867636" cy="1307345"/>
        </a:xfrm>
        <a:prstGeom prst="chevron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solidFill>
                <a:schemeClr val="tx2"/>
              </a:solidFill>
            </a:rPr>
            <a:t>3</a:t>
          </a:r>
        </a:p>
      </dsp:txBody>
      <dsp:txXfrm rot="-5400000">
        <a:off x="1" y="4069492"/>
        <a:ext cx="1307345" cy="560291"/>
      </dsp:txXfrm>
    </dsp:sp>
    <dsp:sp modelId="{2C1785E9-B500-47B7-A0BB-36FB89FBFAE6}">
      <dsp:nvSpPr>
        <dsp:cNvPr id="0" name=""/>
        <dsp:cNvSpPr/>
      </dsp:nvSpPr>
      <dsp:spPr>
        <a:xfrm rot="5400000">
          <a:off x="4506286" y="488599"/>
          <a:ext cx="1292968" cy="74634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Информирование работников о новом виде пенсионного обеспечения - добровольное страхование дополнительной накопительной пенсии </a:t>
          </a:r>
          <a:r>
            <a:rPr lang="ru-RU" sz="1800" b="1" kern="1200" dirty="0">
              <a:solidFill>
                <a:srgbClr val="C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rPr>
            <a:t>с участием государства</a:t>
          </a:r>
        </a:p>
      </dsp:txBody>
      <dsp:txXfrm rot="-5400000">
        <a:off x="1421022" y="3636981"/>
        <a:ext cx="7400380" cy="11667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376B24-6D9E-4281-9230-1E430E91BCB3}">
      <dsp:nvSpPr>
        <dsp:cNvPr id="0" name=""/>
        <dsp:cNvSpPr/>
      </dsp:nvSpPr>
      <dsp:spPr>
        <a:xfrm rot="5400000">
          <a:off x="-185869" y="250635"/>
          <a:ext cx="1221061" cy="854742"/>
        </a:xfrm>
        <a:prstGeom prst="chevron">
          <a:avLst/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1</a:t>
          </a:r>
        </a:p>
      </dsp:txBody>
      <dsp:txXfrm rot="-5400000">
        <a:off x="-2709" y="494846"/>
        <a:ext cx="854742" cy="366319"/>
      </dsp:txXfrm>
    </dsp:sp>
    <dsp:sp modelId="{1D14304C-89E5-40EB-B7EF-FE9CB7EB46C6}">
      <dsp:nvSpPr>
        <dsp:cNvPr id="0" name=""/>
        <dsp:cNvSpPr/>
      </dsp:nvSpPr>
      <dsp:spPr>
        <a:xfrm rot="5400000">
          <a:off x="3789549" y="-2896485"/>
          <a:ext cx="1119094" cy="69941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i="1" kern="1200" dirty="0">
              <a:solidFill>
                <a:schemeClr val="accent4">
                  <a:lumMod val="50000"/>
                </a:schemeClr>
              </a:solidFill>
            </a:rPr>
            <a:t>Подать заявление государственным предприятием «</a:t>
          </a:r>
          <a:r>
            <a:rPr lang="ru-RU" sz="1800" i="1" kern="1200" dirty="0" err="1">
              <a:solidFill>
                <a:schemeClr val="accent4">
                  <a:lumMod val="50000"/>
                </a:schemeClr>
              </a:solidFill>
            </a:rPr>
            <a:t>Стравита</a:t>
          </a:r>
          <a:r>
            <a:rPr lang="ru-RU" sz="1800" i="1" kern="1200" dirty="0">
              <a:solidFill>
                <a:schemeClr val="accent4">
                  <a:lumMod val="50000"/>
                </a:schemeClr>
              </a:solidFill>
            </a:rPr>
            <a:t>» для заключения договора дополнительного накопительного пенсионного страхования</a:t>
          </a:r>
        </a:p>
      </dsp:txBody>
      <dsp:txXfrm rot="-5400000">
        <a:off x="852032" y="95662"/>
        <a:ext cx="6939499" cy="1009834"/>
      </dsp:txXfrm>
    </dsp:sp>
    <dsp:sp modelId="{20E5969B-3E48-4C01-8D78-E5FC960E704E}">
      <dsp:nvSpPr>
        <dsp:cNvPr id="0" name=""/>
        <dsp:cNvSpPr/>
      </dsp:nvSpPr>
      <dsp:spPr>
        <a:xfrm rot="5400000">
          <a:off x="-185869" y="1613058"/>
          <a:ext cx="1221061" cy="854742"/>
        </a:xfrm>
        <a:prstGeom prst="chevron">
          <a:avLst/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2</a:t>
          </a:r>
        </a:p>
      </dsp:txBody>
      <dsp:txXfrm rot="-5400000">
        <a:off x="-2709" y="1857269"/>
        <a:ext cx="854742" cy="366319"/>
      </dsp:txXfrm>
    </dsp:sp>
    <dsp:sp modelId="{D0FC2967-D9A9-41C4-814A-0C1766835238}">
      <dsp:nvSpPr>
        <dsp:cNvPr id="0" name=""/>
        <dsp:cNvSpPr/>
      </dsp:nvSpPr>
      <dsp:spPr>
        <a:xfrm rot="5400000">
          <a:off x="3673290" y="-1522998"/>
          <a:ext cx="1351614" cy="70049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i="1" kern="1200" dirty="0">
              <a:solidFill>
                <a:schemeClr val="accent4">
                  <a:lumMod val="50000"/>
                </a:schemeClr>
              </a:solidFill>
            </a:rPr>
            <a:t>Определить:                                                                    тариф по договору дополнительного накопительного пенсионного страхования;                                                                                                                                                            период выплаты пенсии (5 или 10 лет)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800" i="1" kern="1200" dirty="0">
            <a:solidFill>
              <a:schemeClr val="accent4">
                <a:lumMod val="50000"/>
              </a:schemeClr>
            </a:solidFill>
          </a:endParaRPr>
        </a:p>
      </dsp:txBody>
      <dsp:txXfrm rot="-5400000">
        <a:off x="846613" y="1369659"/>
        <a:ext cx="6938989" cy="1219654"/>
      </dsp:txXfrm>
    </dsp:sp>
    <dsp:sp modelId="{15EF83EA-AC54-4310-911C-845D7943E74E}">
      <dsp:nvSpPr>
        <dsp:cNvPr id="0" name=""/>
        <dsp:cNvSpPr/>
      </dsp:nvSpPr>
      <dsp:spPr>
        <a:xfrm rot="5400000">
          <a:off x="-185869" y="2848104"/>
          <a:ext cx="1221061" cy="854742"/>
        </a:xfrm>
        <a:prstGeom prst="chevron">
          <a:avLst/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3</a:t>
          </a:r>
        </a:p>
      </dsp:txBody>
      <dsp:txXfrm rot="-5400000">
        <a:off x="-2709" y="3092315"/>
        <a:ext cx="854742" cy="366319"/>
      </dsp:txXfrm>
    </dsp:sp>
    <dsp:sp modelId="{2C1785E9-B500-47B7-A0BB-36FB89FBFAE6}">
      <dsp:nvSpPr>
        <dsp:cNvPr id="0" name=""/>
        <dsp:cNvSpPr/>
      </dsp:nvSpPr>
      <dsp:spPr>
        <a:xfrm rot="5400000">
          <a:off x="3758980" y="-224360"/>
          <a:ext cx="1180232" cy="69941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i="1" kern="1200" dirty="0">
              <a:solidFill>
                <a:schemeClr val="accent4">
                  <a:lumMod val="50000"/>
                </a:schemeClr>
              </a:solidFill>
            </a:rPr>
            <a:t>Заключить договор дополнительного накопительного пенсионного страхования  с государственным предприятием «</a:t>
          </a:r>
          <a:r>
            <a:rPr lang="ru-RU" sz="1800" i="1" kern="1200" dirty="0" err="1">
              <a:solidFill>
                <a:schemeClr val="accent4">
                  <a:lumMod val="50000"/>
                </a:schemeClr>
              </a:solidFill>
            </a:rPr>
            <a:t>Стравита</a:t>
          </a:r>
          <a:r>
            <a:rPr lang="ru-RU" sz="1800" i="1" kern="1200" dirty="0">
              <a:solidFill>
                <a:schemeClr val="accent4">
                  <a:lumMod val="50000"/>
                </a:schemeClr>
              </a:solidFill>
            </a:rPr>
            <a:t>» </a:t>
          </a:r>
        </a:p>
      </dsp:txBody>
      <dsp:txXfrm rot="-5400000">
        <a:off x="852032" y="2740202"/>
        <a:ext cx="6936515" cy="1065004"/>
      </dsp:txXfrm>
    </dsp:sp>
    <dsp:sp modelId="{A667163F-DD89-42E6-8C6F-4DC4113DFBFD}">
      <dsp:nvSpPr>
        <dsp:cNvPr id="0" name=""/>
        <dsp:cNvSpPr/>
      </dsp:nvSpPr>
      <dsp:spPr>
        <a:xfrm rot="5400000">
          <a:off x="-185869" y="4110752"/>
          <a:ext cx="1221061" cy="854742"/>
        </a:xfrm>
        <a:prstGeom prst="chevron">
          <a:avLst/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4</a:t>
          </a:r>
        </a:p>
      </dsp:txBody>
      <dsp:txXfrm rot="-5400000">
        <a:off x="-2709" y="4354963"/>
        <a:ext cx="854742" cy="366319"/>
      </dsp:txXfrm>
    </dsp:sp>
    <dsp:sp modelId="{12AECCE6-C313-4BDD-B252-76524F3C6A72}">
      <dsp:nvSpPr>
        <dsp:cNvPr id="0" name=""/>
        <dsp:cNvSpPr/>
      </dsp:nvSpPr>
      <dsp:spPr>
        <a:xfrm rot="5400000">
          <a:off x="3789549" y="1038287"/>
          <a:ext cx="1119094" cy="69941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i="1" kern="1200" dirty="0">
              <a:solidFill>
                <a:schemeClr val="accent4">
                  <a:lumMod val="50000"/>
                </a:schemeClr>
              </a:solidFill>
            </a:rPr>
            <a:t>Уведомить работодателя о том, что заключен договор дополнительного накопительного пенсионного страхования  </a:t>
          </a:r>
          <a:r>
            <a:rPr lang="ru-RU" sz="1400" i="1" kern="1200" dirty="0">
              <a:solidFill>
                <a:schemeClr val="accent4">
                  <a:lumMod val="50000"/>
                </a:schemeClr>
              </a:solidFill>
            </a:rPr>
            <a:t>  </a:t>
          </a:r>
          <a:endParaRPr lang="ru-RU" sz="1400" kern="1200" dirty="0"/>
        </a:p>
      </dsp:txBody>
      <dsp:txXfrm rot="-5400000">
        <a:off x="852032" y="4030434"/>
        <a:ext cx="6939499" cy="10098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376B24-6D9E-4281-9230-1E430E91BCB3}">
      <dsp:nvSpPr>
        <dsp:cNvPr id="0" name=""/>
        <dsp:cNvSpPr/>
      </dsp:nvSpPr>
      <dsp:spPr>
        <a:xfrm rot="5400000">
          <a:off x="-185200" y="244381"/>
          <a:ext cx="1234672" cy="864270"/>
        </a:xfrm>
        <a:prstGeom prst="chevron">
          <a:avLst/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1</a:t>
          </a:r>
        </a:p>
      </dsp:txBody>
      <dsp:txXfrm rot="-5400000">
        <a:off x="1" y="491315"/>
        <a:ext cx="864270" cy="370402"/>
      </dsp:txXfrm>
    </dsp:sp>
    <dsp:sp modelId="{1D14304C-89E5-40EB-B7EF-FE9CB7EB46C6}">
      <dsp:nvSpPr>
        <dsp:cNvPr id="0" name=""/>
        <dsp:cNvSpPr/>
      </dsp:nvSpPr>
      <dsp:spPr>
        <a:xfrm rot="5400000">
          <a:off x="3790786" y="-2894074"/>
          <a:ext cx="1131569" cy="69846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i="1" kern="1200" dirty="0">
              <a:solidFill>
                <a:schemeClr val="accent4">
                  <a:lumMod val="50000"/>
                </a:schemeClr>
              </a:solidFill>
            </a:rPr>
            <a:t>Перечислять страховые взносы в РУСП «</a:t>
          </a:r>
          <a:r>
            <a:rPr lang="ru-RU" sz="1800" i="1" kern="1200" dirty="0" err="1">
              <a:solidFill>
                <a:schemeClr val="accent4">
                  <a:lumMod val="50000"/>
                </a:schemeClr>
              </a:solidFill>
            </a:rPr>
            <a:t>Стравита</a:t>
          </a:r>
          <a:r>
            <a:rPr lang="ru-RU" sz="1800" i="1" kern="1200" dirty="0">
              <a:solidFill>
                <a:schemeClr val="accent4">
                  <a:lumMod val="50000"/>
                </a:schemeClr>
              </a:solidFill>
            </a:rPr>
            <a:t>» </a:t>
          </a:r>
          <a:br>
            <a:rPr lang="ru-RU" sz="1800" i="1" kern="1200" dirty="0">
              <a:solidFill>
                <a:schemeClr val="accent4">
                  <a:lumMod val="50000"/>
                </a:schemeClr>
              </a:solidFill>
            </a:rPr>
          </a:br>
          <a:r>
            <a:rPr lang="ru-RU" sz="1800" i="1" kern="1200" dirty="0">
              <a:solidFill>
                <a:schemeClr val="accent4">
                  <a:lumMod val="50000"/>
                </a:schemeClr>
              </a:solidFill>
            </a:rPr>
            <a:t>за  работника, изъявившего желание участвовать </a:t>
          </a:r>
          <a:br>
            <a:rPr lang="ru-RU" sz="1800" i="1" kern="1200" dirty="0">
              <a:solidFill>
                <a:schemeClr val="accent4">
                  <a:lumMod val="50000"/>
                </a:schemeClr>
              </a:solidFill>
            </a:rPr>
          </a:br>
          <a:r>
            <a:rPr lang="ru-RU" sz="1800" i="1" kern="1200" dirty="0">
              <a:solidFill>
                <a:schemeClr val="accent4">
                  <a:lumMod val="50000"/>
                </a:schemeClr>
              </a:solidFill>
            </a:rPr>
            <a:t>в системе добровольного накопительного страхования»</a:t>
          </a:r>
        </a:p>
      </dsp:txBody>
      <dsp:txXfrm rot="-5400000">
        <a:off x="864271" y="87680"/>
        <a:ext cx="6929362" cy="1021091"/>
      </dsp:txXfrm>
    </dsp:sp>
    <dsp:sp modelId="{20E5969B-3E48-4C01-8D78-E5FC960E704E}">
      <dsp:nvSpPr>
        <dsp:cNvPr id="0" name=""/>
        <dsp:cNvSpPr/>
      </dsp:nvSpPr>
      <dsp:spPr>
        <a:xfrm rot="5400000">
          <a:off x="-185200" y="1511187"/>
          <a:ext cx="1234672" cy="864270"/>
        </a:xfrm>
        <a:prstGeom prst="chevron">
          <a:avLst/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2</a:t>
          </a:r>
        </a:p>
      </dsp:txBody>
      <dsp:txXfrm rot="-5400000">
        <a:off x="1" y="1758121"/>
        <a:ext cx="864270" cy="370402"/>
      </dsp:txXfrm>
    </dsp:sp>
    <dsp:sp modelId="{D0FC2967-D9A9-41C4-814A-0C1766835238}">
      <dsp:nvSpPr>
        <dsp:cNvPr id="0" name=""/>
        <dsp:cNvSpPr/>
      </dsp:nvSpPr>
      <dsp:spPr>
        <a:xfrm rot="5400000">
          <a:off x="3782380" y="-1610600"/>
          <a:ext cx="1148382" cy="69846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i="1" kern="1200" dirty="0">
              <a:solidFill>
                <a:schemeClr val="accent4">
                  <a:lumMod val="50000"/>
                </a:schemeClr>
              </a:solidFill>
            </a:rPr>
            <a:t>Предоставлять в РУСП «</a:t>
          </a:r>
          <a:r>
            <a:rPr lang="ru-RU" sz="1800" i="1" kern="1200" dirty="0" err="1">
              <a:solidFill>
                <a:schemeClr val="accent4">
                  <a:lumMod val="50000"/>
                </a:schemeClr>
              </a:solidFill>
            </a:rPr>
            <a:t>Страивта</a:t>
          </a:r>
          <a:r>
            <a:rPr lang="ru-RU" sz="1800" i="1" kern="1200" dirty="0">
              <a:solidFill>
                <a:schemeClr val="accent4">
                  <a:lumMod val="50000"/>
                </a:schemeClr>
              </a:solidFill>
            </a:rPr>
            <a:t>» ежемесячно реестры участников, начисленных сумм выплат и платежей  </a:t>
          </a:r>
        </a:p>
      </dsp:txBody>
      <dsp:txXfrm rot="-5400000">
        <a:off x="864271" y="1363568"/>
        <a:ext cx="6928542" cy="1036264"/>
      </dsp:txXfrm>
    </dsp:sp>
    <dsp:sp modelId="{15EF83EA-AC54-4310-911C-845D7943E74E}">
      <dsp:nvSpPr>
        <dsp:cNvPr id="0" name=""/>
        <dsp:cNvSpPr/>
      </dsp:nvSpPr>
      <dsp:spPr>
        <a:xfrm rot="5400000">
          <a:off x="-185200" y="2758345"/>
          <a:ext cx="1234672" cy="864270"/>
        </a:xfrm>
        <a:prstGeom prst="chevron">
          <a:avLst/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3</a:t>
          </a:r>
        </a:p>
      </dsp:txBody>
      <dsp:txXfrm rot="-5400000">
        <a:off x="1" y="3005279"/>
        <a:ext cx="864270" cy="370402"/>
      </dsp:txXfrm>
    </dsp:sp>
    <dsp:sp modelId="{2C1785E9-B500-47B7-A0BB-36FB89FBFAE6}">
      <dsp:nvSpPr>
        <dsp:cNvPr id="0" name=""/>
        <dsp:cNvSpPr/>
      </dsp:nvSpPr>
      <dsp:spPr>
        <a:xfrm rot="5400000">
          <a:off x="3759667" y="-303322"/>
          <a:ext cx="1193388" cy="69846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i="1" kern="1200" dirty="0">
              <a:solidFill>
                <a:schemeClr val="accent4">
                  <a:lumMod val="50000"/>
                </a:schemeClr>
              </a:solidFill>
            </a:rPr>
            <a:t>Не позднее 5 рабочих дней уведомить РСУП «</a:t>
          </a:r>
          <a:r>
            <a:rPr lang="ru-RU" sz="1800" i="1" kern="1200" dirty="0" err="1">
              <a:solidFill>
                <a:schemeClr val="accent4">
                  <a:lumMod val="50000"/>
                </a:schemeClr>
              </a:solidFill>
            </a:rPr>
            <a:t>Стравита</a:t>
          </a:r>
          <a:r>
            <a:rPr lang="ru-RU" sz="1800" i="1" kern="1200" dirty="0">
              <a:solidFill>
                <a:schemeClr val="accent4">
                  <a:lumMod val="50000"/>
                </a:schemeClr>
              </a:solidFill>
            </a:rPr>
            <a:t>» </a:t>
          </a:r>
          <a:br>
            <a:rPr lang="ru-RU" sz="1800" i="1" kern="1200" dirty="0">
              <a:solidFill>
                <a:schemeClr val="accent4">
                  <a:lumMod val="50000"/>
                </a:schemeClr>
              </a:solidFill>
            </a:rPr>
          </a:br>
          <a:r>
            <a:rPr lang="ru-RU" sz="1800" i="1" kern="1200" dirty="0">
              <a:solidFill>
                <a:schemeClr val="accent4">
                  <a:lumMod val="50000"/>
                </a:schemeClr>
              </a:solidFill>
            </a:rPr>
            <a:t>о расторжении трудового договора, гражданско-правового договора с работником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800" i="1" kern="1200" dirty="0">
            <a:solidFill>
              <a:schemeClr val="accent4">
                <a:lumMod val="50000"/>
              </a:schemeClr>
            </a:solidFill>
          </a:endParaRPr>
        </a:p>
      </dsp:txBody>
      <dsp:txXfrm rot="-5400000">
        <a:off x="864061" y="2650540"/>
        <a:ext cx="6926345" cy="1076876"/>
      </dsp:txXfrm>
    </dsp:sp>
    <dsp:sp modelId="{A667163F-DD89-42E6-8C6F-4DC4113DFBFD}">
      <dsp:nvSpPr>
        <dsp:cNvPr id="0" name=""/>
        <dsp:cNvSpPr/>
      </dsp:nvSpPr>
      <dsp:spPr>
        <a:xfrm rot="5400000">
          <a:off x="-185200" y="4033412"/>
          <a:ext cx="1234672" cy="864270"/>
        </a:xfrm>
        <a:prstGeom prst="chevron">
          <a:avLst/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4</a:t>
          </a:r>
        </a:p>
      </dsp:txBody>
      <dsp:txXfrm rot="-5400000">
        <a:off x="1" y="4280346"/>
        <a:ext cx="864270" cy="370402"/>
      </dsp:txXfrm>
    </dsp:sp>
    <dsp:sp modelId="{12AECCE6-C313-4BDD-B252-76524F3C6A72}">
      <dsp:nvSpPr>
        <dsp:cNvPr id="0" name=""/>
        <dsp:cNvSpPr/>
      </dsp:nvSpPr>
      <dsp:spPr>
        <a:xfrm rot="5400000">
          <a:off x="3790786" y="970444"/>
          <a:ext cx="1131569" cy="69846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i="1" kern="1200" dirty="0">
              <a:solidFill>
                <a:schemeClr val="accent4">
                  <a:lumMod val="50000"/>
                </a:schemeClr>
              </a:solidFill>
            </a:rPr>
            <a:t>Вести учет начисленных и перечисленных страховых взносов в РУСП «</a:t>
          </a:r>
          <a:r>
            <a:rPr lang="ru-RU" sz="1800" i="1" kern="1200" dirty="0" err="1">
              <a:solidFill>
                <a:schemeClr val="accent4">
                  <a:lumMod val="50000"/>
                </a:schemeClr>
              </a:solidFill>
            </a:rPr>
            <a:t>Стравита</a:t>
          </a:r>
          <a:r>
            <a:rPr lang="ru-RU" sz="1800" i="1" kern="1200" dirty="0">
              <a:solidFill>
                <a:schemeClr val="accent4">
                  <a:lumMod val="50000"/>
                </a:schemeClr>
              </a:solidFill>
            </a:rPr>
            <a:t>»</a:t>
          </a:r>
          <a:endParaRPr lang="ru-RU" sz="1400" kern="1200" dirty="0"/>
        </a:p>
      </dsp:txBody>
      <dsp:txXfrm rot="-5400000">
        <a:off x="864271" y="3952199"/>
        <a:ext cx="6929362" cy="10210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376B24-6D9E-4281-9230-1E430E91BCB3}">
      <dsp:nvSpPr>
        <dsp:cNvPr id="0" name=""/>
        <dsp:cNvSpPr/>
      </dsp:nvSpPr>
      <dsp:spPr>
        <a:xfrm rot="5400000">
          <a:off x="-185200" y="244381"/>
          <a:ext cx="1234672" cy="864270"/>
        </a:xfrm>
        <a:prstGeom prst="chevron">
          <a:avLst/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1</a:t>
          </a:r>
        </a:p>
      </dsp:txBody>
      <dsp:txXfrm rot="-5400000">
        <a:off x="1" y="491315"/>
        <a:ext cx="864270" cy="370402"/>
      </dsp:txXfrm>
    </dsp:sp>
    <dsp:sp modelId="{1D14304C-89E5-40EB-B7EF-FE9CB7EB46C6}">
      <dsp:nvSpPr>
        <dsp:cNvPr id="0" name=""/>
        <dsp:cNvSpPr/>
      </dsp:nvSpPr>
      <dsp:spPr>
        <a:xfrm rot="5400000">
          <a:off x="3790786" y="-2894074"/>
          <a:ext cx="1131569" cy="69846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i="1" kern="1200" dirty="0">
              <a:solidFill>
                <a:schemeClr val="accent4">
                  <a:lumMod val="50000"/>
                </a:schemeClr>
              </a:solidFill>
            </a:rPr>
            <a:t>Заключить договор, выдать работающему гражданину страховое свидетельство, открыть именной </a:t>
          </a:r>
          <a:br>
            <a:rPr lang="ru-RU" sz="1800" i="1" kern="1200" dirty="0">
              <a:solidFill>
                <a:schemeClr val="accent4">
                  <a:lumMod val="50000"/>
                </a:schemeClr>
              </a:solidFill>
            </a:rPr>
          </a:br>
          <a:r>
            <a:rPr lang="ru-RU" sz="1800" i="1" kern="1200" dirty="0">
              <a:solidFill>
                <a:schemeClr val="accent4">
                  <a:lumMod val="50000"/>
                </a:schemeClr>
              </a:solidFill>
            </a:rPr>
            <a:t>лицевой счет</a:t>
          </a:r>
        </a:p>
      </dsp:txBody>
      <dsp:txXfrm rot="-5400000">
        <a:off x="864271" y="87680"/>
        <a:ext cx="6929362" cy="1021091"/>
      </dsp:txXfrm>
    </dsp:sp>
    <dsp:sp modelId="{20E5969B-3E48-4C01-8D78-E5FC960E704E}">
      <dsp:nvSpPr>
        <dsp:cNvPr id="0" name=""/>
        <dsp:cNvSpPr/>
      </dsp:nvSpPr>
      <dsp:spPr>
        <a:xfrm rot="5400000">
          <a:off x="-185200" y="1511187"/>
          <a:ext cx="1234672" cy="864270"/>
        </a:xfrm>
        <a:prstGeom prst="chevron">
          <a:avLst/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2</a:t>
          </a:r>
        </a:p>
      </dsp:txBody>
      <dsp:txXfrm rot="-5400000">
        <a:off x="1" y="1758121"/>
        <a:ext cx="864270" cy="370402"/>
      </dsp:txXfrm>
    </dsp:sp>
    <dsp:sp modelId="{D0FC2967-D9A9-41C4-814A-0C1766835238}">
      <dsp:nvSpPr>
        <dsp:cNvPr id="0" name=""/>
        <dsp:cNvSpPr/>
      </dsp:nvSpPr>
      <dsp:spPr>
        <a:xfrm rot="5400000">
          <a:off x="3782380" y="-1610600"/>
          <a:ext cx="1148382" cy="69846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i="1" kern="1200" dirty="0">
              <a:solidFill>
                <a:schemeClr val="accent4">
                  <a:lumMod val="50000"/>
                </a:schemeClr>
              </a:solidFill>
            </a:rPr>
            <a:t>Собирать, вести учет  и капитализировать поступающие страховые взносы</a:t>
          </a:r>
        </a:p>
      </dsp:txBody>
      <dsp:txXfrm rot="-5400000">
        <a:off x="864271" y="1363568"/>
        <a:ext cx="6928542" cy="1036264"/>
      </dsp:txXfrm>
    </dsp:sp>
    <dsp:sp modelId="{15EF83EA-AC54-4310-911C-845D7943E74E}">
      <dsp:nvSpPr>
        <dsp:cNvPr id="0" name=""/>
        <dsp:cNvSpPr/>
      </dsp:nvSpPr>
      <dsp:spPr>
        <a:xfrm rot="5400000">
          <a:off x="-185200" y="2758345"/>
          <a:ext cx="1234672" cy="864270"/>
        </a:xfrm>
        <a:prstGeom prst="chevron">
          <a:avLst/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3</a:t>
          </a:r>
        </a:p>
      </dsp:txBody>
      <dsp:txXfrm rot="-5400000">
        <a:off x="1" y="3005279"/>
        <a:ext cx="864270" cy="370402"/>
      </dsp:txXfrm>
    </dsp:sp>
    <dsp:sp modelId="{2C1785E9-B500-47B7-A0BB-36FB89FBFAE6}">
      <dsp:nvSpPr>
        <dsp:cNvPr id="0" name=""/>
        <dsp:cNvSpPr/>
      </dsp:nvSpPr>
      <dsp:spPr>
        <a:xfrm rot="5400000">
          <a:off x="3759667" y="-303322"/>
          <a:ext cx="1193388" cy="69846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i="1" kern="1200" dirty="0">
              <a:solidFill>
                <a:schemeClr val="accent4">
                  <a:lumMod val="50000"/>
                </a:schemeClr>
              </a:solidFill>
            </a:rPr>
            <a:t>Ежемесячно предоставлять в Фонд социальной защиты населения  реестры участников, начисленных сумм выплат и платежей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800" i="1" kern="1200" dirty="0">
            <a:solidFill>
              <a:schemeClr val="accent4">
                <a:lumMod val="50000"/>
              </a:schemeClr>
            </a:solidFill>
          </a:endParaRPr>
        </a:p>
      </dsp:txBody>
      <dsp:txXfrm rot="-5400000">
        <a:off x="864061" y="2650540"/>
        <a:ext cx="6926345" cy="1076876"/>
      </dsp:txXfrm>
    </dsp:sp>
    <dsp:sp modelId="{A667163F-DD89-42E6-8C6F-4DC4113DFBFD}">
      <dsp:nvSpPr>
        <dsp:cNvPr id="0" name=""/>
        <dsp:cNvSpPr/>
      </dsp:nvSpPr>
      <dsp:spPr>
        <a:xfrm rot="5400000">
          <a:off x="-185200" y="4033412"/>
          <a:ext cx="1234672" cy="864270"/>
        </a:xfrm>
        <a:prstGeom prst="chevron">
          <a:avLst/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4</a:t>
          </a:r>
        </a:p>
      </dsp:txBody>
      <dsp:txXfrm rot="-5400000">
        <a:off x="1" y="4280346"/>
        <a:ext cx="864270" cy="370402"/>
      </dsp:txXfrm>
    </dsp:sp>
    <dsp:sp modelId="{12AECCE6-C313-4BDD-B252-76524F3C6A72}">
      <dsp:nvSpPr>
        <dsp:cNvPr id="0" name=""/>
        <dsp:cNvSpPr/>
      </dsp:nvSpPr>
      <dsp:spPr>
        <a:xfrm rot="5400000">
          <a:off x="3790786" y="970444"/>
          <a:ext cx="1131569" cy="69846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i="1" kern="1200" dirty="0">
              <a:solidFill>
                <a:schemeClr val="accent4">
                  <a:lumMod val="50000"/>
                </a:schemeClr>
              </a:solidFill>
            </a:rPr>
            <a:t>Осуществлять выплату дополнительной </a:t>
          </a:r>
          <a:br>
            <a:rPr lang="ru-RU" sz="1800" i="1" kern="1200" dirty="0">
              <a:solidFill>
                <a:schemeClr val="accent4">
                  <a:lumMod val="50000"/>
                </a:schemeClr>
              </a:solidFill>
            </a:rPr>
          </a:br>
          <a:r>
            <a:rPr lang="ru-RU" sz="1800" i="1" kern="1200" dirty="0">
              <a:solidFill>
                <a:schemeClr val="accent4">
                  <a:lumMod val="50000"/>
                </a:schemeClr>
              </a:solidFill>
            </a:rPr>
            <a:t>накопительной пенсии</a:t>
          </a:r>
          <a:endParaRPr lang="ru-RU" sz="1400" kern="1200" dirty="0"/>
        </a:p>
      </dsp:txBody>
      <dsp:txXfrm rot="-5400000">
        <a:off x="864271" y="3952199"/>
        <a:ext cx="6929362" cy="10210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50474" cy="497046"/>
          </a:xfrm>
          <a:prstGeom prst="rect">
            <a:avLst/>
          </a:prstGeom>
        </p:spPr>
        <p:txBody>
          <a:bodyPr vert="horz" lIns="91294" tIns="45646" rIns="91294" bIns="4564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4" cy="497046"/>
          </a:xfrm>
          <a:prstGeom prst="rect">
            <a:avLst/>
          </a:prstGeom>
        </p:spPr>
        <p:txBody>
          <a:bodyPr vert="horz" lIns="91294" tIns="45646" rIns="91294" bIns="45646" rtlCol="0"/>
          <a:lstStyle>
            <a:lvl1pPr algn="r">
              <a:defRPr sz="1200"/>
            </a:lvl1pPr>
          </a:lstStyle>
          <a:p>
            <a:fld id="{7FEA8E8A-3CF5-41AF-8F99-B25A88181C6C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9442155"/>
            <a:ext cx="2950474" cy="497046"/>
          </a:xfrm>
          <a:prstGeom prst="rect">
            <a:avLst/>
          </a:prstGeom>
        </p:spPr>
        <p:txBody>
          <a:bodyPr vert="horz" lIns="91294" tIns="45646" rIns="91294" bIns="4564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40" y="9442155"/>
            <a:ext cx="2950474" cy="497046"/>
          </a:xfrm>
          <a:prstGeom prst="rect">
            <a:avLst/>
          </a:prstGeom>
        </p:spPr>
        <p:txBody>
          <a:bodyPr vert="horz" lIns="91294" tIns="45646" rIns="91294" bIns="45646" rtlCol="0" anchor="b"/>
          <a:lstStyle>
            <a:lvl1pPr algn="r">
              <a:defRPr sz="1200"/>
            </a:lvl1pPr>
          </a:lstStyle>
          <a:p>
            <a:fld id="{EED6C827-2833-4912-B62E-AEB70EBF1DB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4101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50474" cy="497046"/>
          </a:xfrm>
          <a:prstGeom prst="rect">
            <a:avLst/>
          </a:prstGeom>
        </p:spPr>
        <p:txBody>
          <a:bodyPr vert="horz" lIns="91294" tIns="45646" rIns="91294" bIns="4564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40" y="2"/>
            <a:ext cx="2950474" cy="497046"/>
          </a:xfrm>
          <a:prstGeom prst="rect">
            <a:avLst/>
          </a:prstGeom>
        </p:spPr>
        <p:txBody>
          <a:bodyPr vert="horz" lIns="91294" tIns="45646" rIns="91294" bIns="45646" rtlCol="0"/>
          <a:lstStyle>
            <a:lvl1pPr algn="r">
              <a:defRPr sz="1200"/>
            </a:lvl1pPr>
          </a:lstStyle>
          <a:p>
            <a:fld id="{419554BD-A0B9-409E-A2FC-E8057D503B7B}" type="datetimeFigureOut">
              <a:rPr lang="ru-RU" smtClean="0"/>
              <a:pPr/>
              <a:t>02.05.2023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6" rIns="91294" bIns="4564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21940"/>
            <a:ext cx="5447030" cy="4473416"/>
          </a:xfrm>
          <a:prstGeom prst="rect">
            <a:avLst/>
          </a:prstGeom>
        </p:spPr>
        <p:txBody>
          <a:bodyPr vert="horz" lIns="91294" tIns="45646" rIns="91294" bIns="4564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42155"/>
            <a:ext cx="2950474" cy="497046"/>
          </a:xfrm>
          <a:prstGeom prst="rect">
            <a:avLst/>
          </a:prstGeom>
        </p:spPr>
        <p:txBody>
          <a:bodyPr vert="horz" lIns="91294" tIns="45646" rIns="91294" bIns="4564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40" y="9442155"/>
            <a:ext cx="2950474" cy="497046"/>
          </a:xfrm>
          <a:prstGeom prst="rect">
            <a:avLst/>
          </a:prstGeom>
        </p:spPr>
        <p:txBody>
          <a:bodyPr vert="horz" lIns="91294" tIns="45646" rIns="91294" bIns="45646" rtlCol="0" anchor="b"/>
          <a:lstStyle>
            <a:lvl1pPr algn="r">
              <a:defRPr sz="1200"/>
            </a:lvl1pPr>
          </a:lstStyle>
          <a:p>
            <a:fld id="{772116BB-BC87-4BB5-A6C2-4175CEA414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367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116BB-BC87-4BB5-A6C2-4175CEA4146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7019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046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8650DA-D98E-4010-A9E4-E96F5C3B0EF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6942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116BB-BC87-4BB5-A6C2-4175CEA4146D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7043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046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8650DA-D98E-4010-A9E4-E96F5C3B0EF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6942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046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8650DA-D98E-4010-A9E4-E96F5C3B0EF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6942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116BB-BC87-4BB5-A6C2-4175CEA4146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7019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046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8650DA-D98E-4010-A9E4-E96F5C3B0EF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6942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116BB-BC87-4BB5-A6C2-4175CEA4146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7019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116BB-BC87-4BB5-A6C2-4175CEA4146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7019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046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8650DA-D98E-4010-A9E4-E96F5C3B0EF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6942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046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116BB-BC87-4BB5-A6C2-4175CEA4146D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7019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0462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2116BB-BC87-4BB5-A6C2-4175CEA4146D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7019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BB33-AE23-4B25-9D54-65477CF84B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F85C-1432-4C70-8ECA-114D822F71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3010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BB33-AE23-4B25-9D54-65477CF84B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F85C-1432-4C70-8ECA-114D822F71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8074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BB33-AE23-4B25-9D54-65477CF84B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F85C-1432-4C70-8ECA-114D822F71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8573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BB33-AE23-4B25-9D54-65477CF84B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F85C-1432-4C70-8ECA-114D822F71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1563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BB33-AE23-4B25-9D54-65477CF84B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F85C-1432-4C70-8ECA-114D822F71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865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BB33-AE23-4B25-9D54-65477CF84B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F85C-1432-4C70-8ECA-114D822F71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0920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BB33-AE23-4B25-9D54-65477CF84B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F85C-1432-4C70-8ECA-114D822F71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6807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BB33-AE23-4B25-9D54-65477CF84B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F85C-1432-4C70-8ECA-114D822F71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237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BB33-AE23-4B25-9D54-65477CF84B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F85C-1432-4C70-8ECA-114D822F71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9064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BB33-AE23-4B25-9D54-65477CF84B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F85C-1432-4C70-8ECA-114D822F71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2686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BB33-AE23-4B25-9D54-65477CF84B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CF85C-1432-4C70-8ECA-114D822F71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9283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DBB33-AE23-4B25-9D54-65477CF84B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02.05.2023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CF85C-1432-4C70-8ECA-114D822F717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039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249" r="49060" b="23423"/>
          <a:stretch/>
        </p:blipFill>
        <p:spPr>
          <a:xfrm>
            <a:off x="-1" y="1240"/>
            <a:ext cx="9144001" cy="6856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94879" y="188640"/>
            <a:ext cx="67917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36B6A"/>
                </a:solidFill>
                <a:latin typeface="Arial" pitchFamily="34" charset="0"/>
                <a:cs typeface="Arial" pitchFamily="34" charset="0"/>
              </a:rPr>
              <a:t>ФОНД СОЦИАЛЬНОЙ ЗАЩИТЫ НАСЕЛЕНИЯ </a:t>
            </a:r>
          </a:p>
          <a:p>
            <a:pPr algn="ctr"/>
            <a:r>
              <a:rPr lang="ru-RU" sz="2000" b="1" dirty="0">
                <a:solidFill>
                  <a:srgbClr val="036B6A"/>
                </a:solidFill>
                <a:latin typeface="Arial" pitchFamily="34" charset="0"/>
                <a:cs typeface="Arial" pitchFamily="34" charset="0"/>
              </a:rPr>
              <a:t>МИНИСТЕРСТВА ТРУДА И СОЦИАЛЬНОЙ ЗАЩИТЫ </a:t>
            </a:r>
            <a:br>
              <a:rPr lang="ru-RU" sz="2000" b="1" dirty="0">
                <a:solidFill>
                  <a:srgbClr val="036B6A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036B6A"/>
                </a:solidFill>
                <a:latin typeface="Arial" pitchFamily="34" charset="0"/>
                <a:cs typeface="Arial" pitchFamily="34" charset="0"/>
              </a:rPr>
              <a:t>РЕСПУБЛИКИ БЕЛАРУСЬ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74625" y="6357491"/>
            <a:ext cx="797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г. Минск</a:t>
            </a:r>
            <a:br>
              <a:rPr lang="ru-RU" sz="1200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</a:br>
            <a:r>
              <a:rPr lang="ru-RU" sz="1200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2022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249" r="49060" b="69674"/>
          <a:stretch/>
        </p:blipFill>
        <p:spPr>
          <a:xfrm>
            <a:off x="2987824" y="2514164"/>
            <a:ext cx="6171422" cy="17683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1344" y="2132856"/>
            <a:ext cx="65899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Профессиональное пенсионное страхование</a:t>
            </a:r>
            <a:endParaRPr lang="ru-RU" sz="2400" b="1" dirty="0">
              <a:solidFill>
                <a:srgbClr val="9D253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2242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249" r="49060" b="62598"/>
          <a:stretch/>
        </p:blipFill>
        <p:spPr>
          <a:xfrm>
            <a:off x="-1" y="1241"/>
            <a:ext cx="9144001" cy="1123504"/>
          </a:xfrm>
          <a:prstGeom prst="rect">
            <a:avLst/>
          </a:prstGeom>
        </p:spPr>
      </p:pic>
      <p:graphicFrame>
        <p:nvGraphicFramePr>
          <p:cNvPr id="56" name="Схема 55"/>
          <p:cNvGraphicFramePr/>
          <p:nvPr>
            <p:extLst>
              <p:ext uri="{D42A27DB-BD31-4B8C-83A1-F6EECF244321}">
                <p14:modId xmlns:p14="http://schemas.microsoft.com/office/powerpoint/2010/main" xmlns="" val="465956342"/>
              </p:ext>
            </p:extLst>
          </p:nvPr>
        </p:nvGraphicFramePr>
        <p:xfrm>
          <a:off x="107504" y="1124744"/>
          <a:ext cx="8928992" cy="5616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3078" y="104638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36B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ИНФОРМАЦИОННО-РАЗЪЯСНИТЕЛЬНАЯ РАБОТА</a:t>
            </a:r>
          </a:p>
        </p:txBody>
      </p:sp>
    </p:spTree>
    <p:extLst>
      <p:ext uri="{BB962C8B-B14F-4D97-AF65-F5344CB8AC3E}">
        <p14:creationId xmlns:p14="http://schemas.microsoft.com/office/powerpoint/2010/main" xmlns="" val="3863475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2" r="6153"/>
          <a:stretch/>
        </p:blipFill>
        <p:spPr bwMode="auto">
          <a:xfrm>
            <a:off x="539552" y="0"/>
            <a:ext cx="792088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66258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249" r="49060" b="62598"/>
          <a:stretch/>
        </p:blipFill>
        <p:spPr>
          <a:xfrm>
            <a:off x="-1" y="1241"/>
            <a:ext cx="9144001" cy="112350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5496" y="11751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Участники системы добровольного страхования дополнительной накопительной пенсии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971600" y="1235660"/>
            <a:ext cx="2124236" cy="111321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/>
              <a:t>Работающие граждане – страхователи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971600" y="3906581"/>
            <a:ext cx="2124236" cy="10081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/>
              <a:t>Работодатели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971600" y="2571121"/>
            <a:ext cx="2124236" cy="10081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/>
              <a:t>«Стравита» - страховщик 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971600" y="5167297"/>
            <a:ext cx="2124236" cy="103084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/>
              <a:t>Фонд социальной защиты населения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203848" y="1235662"/>
            <a:ext cx="5688632" cy="111321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i="1" dirty="0"/>
              <a:t>За которых работодателем уплачиваются страховые взносы на пенсионное страхование</a:t>
            </a:r>
            <a:r>
              <a:rPr lang="ru-RU" sz="1300" i="1" dirty="0"/>
              <a:t> в бюджет фонда, при условии, что </a:t>
            </a:r>
            <a:r>
              <a:rPr lang="ru-RU" sz="1300" b="1" i="1" dirty="0"/>
              <a:t>на дату  начал</a:t>
            </a:r>
            <a:r>
              <a:rPr lang="ru-RU" sz="1300" i="1" dirty="0"/>
              <a:t>а срока дополнительного накопительного пенсионного страхования до достижения ими общеустановленного пенсионного возраста </a:t>
            </a:r>
            <a:r>
              <a:rPr lang="ru-RU" sz="1300" b="1" i="1" dirty="0"/>
              <a:t>остается не менее 3 лет</a:t>
            </a:r>
            <a:r>
              <a:rPr lang="ru-RU" sz="1300" i="1" dirty="0"/>
              <a:t> 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203848" y="3906581"/>
            <a:ext cx="5688632" cy="10081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i="1" dirty="0"/>
              <a:t>Плательщики взносов, определенные в Законе Республики Беларусь от 15 июля 2021 г. № 118-З «О взносах в бюджет государственного внебюджетного фонда социальной защиты населения Республики Беларусь»</a:t>
            </a:r>
            <a:r>
              <a:rPr lang="en-US" sz="1300" i="1" dirty="0"/>
              <a:t> </a:t>
            </a:r>
            <a:r>
              <a:rPr lang="ru-RU" sz="1300" i="1" dirty="0"/>
              <a:t> как работодатели 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203848" y="2571122"/>
            <a:ext cx="5688632" cy="100811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i="1" dirty="0"/>
              <a:t>Осуществляющий дополнительное пенсионное страхование 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203848" y="5167297"/>
            <a:ext cx="5688632" cy="100811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i="1" dirty="0">
                <a:solidFill>
                  <a:schemeClr val="tx1"/>
                </a:solidFill>
              </a:rPr>
              <a:t>Государственный орган участвующий в формировании пенсионных сбережений страхователей  путем снижения размера взносов работодателя в бюджет фонда</a:t>
            </a:r>
          </a:p>
        </p:txBody>
      </p:sp>
      <p:sp>
        <p:nvSpPr>
          <p:cNvPr id="3" name="Выноска со стрелкой вправо 2"/>
          <p:cNvSpPr/>
          <p:nvPr/>
        </p:nvSpPr>
        <p:spPr>
          <a:xfrm>
            <a:off x="179512" y="1235661"/>
            <a:ext cx="792088" cy="2343572"/>
          </a:xfrm>
          <a:prstGeom prst="rightArrow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прямые</a:t>
            </a:r>
          </a:p>
        </p:txBody>
      </p:sp>
      <p:sp>
        <p:nvSpPr>
          <p:cNvPr id="17" name="Выноска со стрелкой вправо 16"/>
          <p:cNvSpPr/>
          <p:nvPr/>
        </p:nvSpPr>
        <p:spPr>
          <a:xfrm>
            <a:off x="179512" y="3906581"/>
            <a:ext cx="792088" cy="2291565"/>
          </a:xfrm>
          <a:prstGeom prst="rightArrow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косвенные</a:t>
            </a:r>
          </a:p>
        </p:txBody>
      </p:sp>
    </p:spTree>
    <p:extLst>
      <p:ext uri="{BB962C8B-B14F-4D97-AF65-F5344CB8AC3E}">
        <p14:creationId xmlns:p14="http://schemas.microsoft.com/office/powerpoint/2010/main" xmlns="" val="2523935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249" r="49060" b="62598"/>
          <a:stretch/>
        </p:blipFill>
        <p:spPr>
          <a:xfrm>
            <a:off x="-1" y="1241"/>
            <a:ext cx="9144001" cy="11235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683" r="49060" b="31740"/>
          <a:stretch/>
        </p:blipFill>
        <p:spPr>
          <a:xfrm>
            <a:off x="1" y="6303781"/>
            <a:ext cx="9144001" cy="5883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241"/>
            <a:ext cx="91440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Требования для определения права на накопление пенсии</a:t>
            </a:r>
            <a:endParaRPr lang="be-BY" sz="2400" b="1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1340768"/>
            <a:ext cx="3960000" cy="21600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00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Наличие работодателя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3645024"/>
            <a:ext cx="3960000" cy="21600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200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2000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 на момент начала участия в системе накопления:</a:t>
            </a:r>
          </a:p>
          <a:p>
            <a:pPr algn="ctr"/>
            <a:r>
              <a:rPr lang="ru-RU" sz="2000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женщин до 55 лет;</a:t>
            </a:r>
          </a:p>
          <a:p>
            <a:pPr algn="ctr"/>
            <a:r>
              <a:rPr lang="ru-RU" sz="2000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мужчин до 60 лет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8024" y="1337578"/>
            <a:ext cx="3960000" cy="2160000"/>
          </a:xfrm>
          <a:prstGeom prst="roundRect">
            <a:avLst>
              <a:gd name="adj" fmla="val 29425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2400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Работодатель:</a:t>
            </a:r>
          </a:p>
          <a:p>
            <a:pPr algn="ctr"/>
            <a:r>
              <a:rPr lang="ru-RU" sz="2000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находится в процессе ликвидации;</a:t>
            </a:r>
          </a:p>
          <a:p>
            <a:pPr algn="ctr"/>
            <a:r>
              <a:rPr lang="ru-RU" sz="2000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экономической несостоятельности (банкротства)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88689" y="3645025"/>
            <a:ext cx="3960000" cy="2159999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Работник не является инвалидом </a:t>
            </a:r>
            <a:r>
              <a:rPr lang="en-US" sz="2000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sz="2000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lang="en-US" sz="2000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ru-RU" sz="2000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группы</a:t>
            </a:r>
          </a:p>
        </p:txBody>
      </p:sp>
    </p:spTree>
    <p:extLst>
      <p:ext uri="{BB962C8B-B14F-4D97-AF65-F5344CB8AC3E}">
        <p14:creationId xmlns:p14="http://schemas.microsoft.com/office/powerpoint/2010/main" xmlns="" val="4070608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249" r="49060" b="62598"/>
          <a:stretch/>
        </p:blipFill>
        <p:spPr>
          <a:xfrm>
            <a:off x="-1" y="1241"/>
            <a:ext cx="9144001" cy="1123504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179512" y="5865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Что необходимо сделать работающим гражданам, желающим участвовать 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 дополнительном накопительном пенсионном страховании</a:t>
            </a:r>
          </a:p>
        </p:txBody>
      </p:sp>
      <p:graphicFrame>
        <p:nvGraphicFramePr>
          <p:cNvPr id="56" name="Схема 55"/>
          <p:cNvGraphicFramePr/>
          <p:nvPr>
            <p:extLst>
              <p:ext uri="{D42A27DB-BD31-4B8C-83A1-F6EECF244321}">
                <p14:modId xmlns:p14="http://schemas.microsoft.com/office/powerpoint/2010/main" xmlns="" val="1122813089"/>
              </p:ext>
            </p:extLst>
          </p:nvPr>
        </p:nvGraphicFramePr>
        <p:xfrm>
          <a:off x="539552" y="1052737"/>
          <a:ext cx="784887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57628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249" r="49060" b="62598"/>
          <a:stretch/>
        </p:blipFill>
        <p:spPr>
          <a:xfrm>
            <a:off x="-1" y="1241"/>
            <a:ext cx="9144001" cy="11235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683" r="49060" b="31740"/>
          <a:stretch/>
        </p:blipFill>
        <p:spPr>
          <a:xfrm>
            <a:off x="1" y="6303781"/>
            <a:ext cx="9144001" cy="5883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4902" y="1241"/>
            <a:ext cx="9069098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Особенности системы добровольного страхования накопительной пенсии</a:t>
            </a:r>
            <a:endParaRPr lang="be-BY" b="1" dirty="0">
              <a:solidFill>
                <a:schemeClr val="accent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1340768"/>
            <a:ext cx="3888432" cy="1944216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1.Договор заключается работающим гражданином, </a:t>
            </a:r>
            <a:br>
              <a:rPr lang="ru-RU" sz="2000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которого до достижения общеустановленного пенсионного возраста остается не менее 3 лет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3645024"/>
            <a:ext cx="3816424" cy="1512168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3.Граждане вправе приостанавливать (возобновлять)  участие в добровольном страховании накопительной пенсии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8024" y="1337578"/>
            <a:ext cx="3960000" cy="1875398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2.Выплата накопленной пенсии осуществляется </a:t>
            </a:r>
            <a:br>
              <a:rPr lang="ru-RU" sz="2000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течение 5 либо 10 лет</a:t>
            </a:r>
            <a:endParaRPr lang="ru-RU" sz="2000" i="1" dirty="0">
              <a:solidFill>
                <a:srgbClr val="009999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88024" y="3645024"/>
            <a:ext cx="3960000" cy="1368152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4.Граждане вправе один раз </a:t>
            </a:r>
            <a:br>
              <a:rPr lang="ru-RU" sz="2000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год менять размер страхового тарифа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5928" y="5373216"/>
            <a:ext cx="7768480" cy="720080"/>
          </a:xfrm>
          <a:prstGeom prst="round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5.Невыплаченная сумма накопленной пенсии наследуется</a:t>
            </a:r>
          </a:p>
        </p:txBody>
      </p:sp>
    </p:spTree>
    <p:extLst>
      <p:ext uri="{BB962C8B-B14F-4D97-AF65-F5344CB8AC3E}">
        <p14:creationId xmlns:p14="http://schemas.microsoft.com/office/powerpoint/2010/main" xmlns="" val="861356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249" r="49060" b="62598"/>
          <a:stretch/>
        </p:blipFill>
        <p:spPr>
          <a:xfrm>
            <a:off x="-1" y="1241"/>
            <a:ext cx="9144001" cy="1123504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179512" y="5865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Что необходимо сделать работодателю,  в случае участия работника 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 дополнительном накопительном пенсионном страховании</a:t>
            </a:r>
          </a:p>
        </p:txBody>
      </p:sp>
      <p:graphicFrame>
        <p:nvGraphicFramePr>
          <p:cNvPr id="56" name="Схема 55"/>
          <p:cNvGraphicFramePr/>
          <p:nvPr>
            <p:extLst>
              <p:ext uri="{D42A27DB-BD31-4B8C-83A1-F6EECF244321}">
                <p14:modId xmlns:p14="http://schemas.microsoft.com/office/powerpoint/2010/main" xmlns="" val="3237848478"/>
              </p:ext>
            </p:extLst>
          </p:nvPr>
        </p:nvGraphicFramePr>
        <p:xfrm>
          <a:off x="539552" y="1124745"/>
          <a:ext cx="7848872" cy="5328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230754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249" r="49060" b="62598"/>
          <a:stretch/>
        </p:blipFill>
        <p:spPr>
          <a:xfrm>
            <a:off x="-1" y="1241"/>
            <a:ext cx="9144001" cy="1123504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179512" y="58650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Что необходимо сделать РУСП «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</a:rPr>
              <a:t>Стравита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»,  в случае участия работающего гражданина в дополнительном накопительном пенсионном страховании</a:t>
            </a:r>
          </a:p>
        </p:txBody>
      </p:sp>
      <p:graphicFrame>
        <p:nvGraphicFramePr>
          <p:cNvPr id="56" name="Схема 55"/>
          <p:cNvGraphicFramePr/>
          <p:nvPr>
            <p:extLst>
              <p:ext uri="{D42A27DB-BD31-4B8C-83A1-F6EECF244321}">
                <p14:modId xmlns:p14="http://schemas.microsoft.com/office/powerpoint/2010/main" xmlns="" val="2529357100"/>
              </p:ext>
            </p:extLst>
          </p:nvPr>
        </p:nvGraphicFramePr>
        <p:xfrm>
          <a:off x="539552" y="1124745"/>
          <a:ext cx="7848872" cy="5328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271919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5"/>
          <p:cNvSpPr>
            <a:spLocks noChangeArrowheads="1"/>
          </p:cNvSpPr>
          <p:nvPr/>
        </p:nvSpPr>
        <p:spPr bwMode="auto">
          <a:xfrm>
            <a:off x="251520" y="22734"/>
            <a:ext cx="856895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solidFill>
                  <a:srgbClr val="036B6A"/>
                </a:solidFill>
                <a:latin typeface="Arial" pitchFamily="34" charset="0"/>
                <a:cs typeface="Arial" pitchFamily="34" charset="0"/>
              </a:rPr>
              <a:t>Добровольное страхование дополнительной накопительной пенсии 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rgbClr val="036B6A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Минус 8"/>
          <p:cNvSpPr/>
          <p:nvPr/>
        </p:nvSpPr>
        <p:spPr>
          <a:xfrm>
            <a:off x="-324544" y="908720"/>
            <a:ext cx="9721080" cy="45719"/>
          </a:xfrm>
          <a:prstGeom prst="mathMinus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65247097"/>
              </p:ext>
            </p:extLst>
          </p:nvPr>
        </p:nvGraphicFramePr>
        <p:xfrm>
          <a:off x="107504" y="1130730"/>
          <a:ext cx="8867316" cy="38466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916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21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419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715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72220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Заработная плата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Средняя заработная плата </a:t>
                      </a:r>
                      <a:r>
                        <a:rPr lang="ru-RU" sz="2000" b="1" i="1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(руб.)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Страховой тариф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2+2 %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2000" b="1" i="1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(руб.)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Остаток ежемесячной доплаты в заработную плату </a:t>
                      </a:r>
                      <a:r>
                        <a:rPr lang="ru-RU" sz="2000" b="1" i="1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(руб.)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4601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Средняя зарплата по учреждению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1 500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30(работник) + 30 (ФСЗН)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7842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Врач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со стажем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40(работник) + 40 (ФСЗН)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000" b="1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107504" y="5013176"/>
            <a:ext cx="8579296" cy="1656184"/>
          </a:xfrm>
        </p:spPr>
        <p:txBody>
          <a:bodyPr>
            <a:normAutofit fontScale="90000"/>
          </a:bodyPr>
          <a:lstStyle/>
          <a:p>
            <a:pPr algn="l"/>
            <a:r>
              <a:rPr lang="ru-RU" sz="2600" b="1" i="1" dirty="0"/>
              <a:t>Важно! </a:t>
            </a:r>
            <a:br>
              <a:rPr lang="ru-RU" sz="2600" b="1" i="1" dirty="0"/>
            </a:br>
            <a:r>
              <a:rPr lang="ru-RU" sz="2600" b="1" i="1" dirty="0"/>
              <a:t>Получая половину доплаты зарабатываем дополнительную накопительную пенсию в размере не менее пенсии ППС;</a:t>
            </a:r>
            <a:br>
              <a:rPr lang="ru-RU" sz="2600" b="1" i="1" dirty="0"/>
            </a:br>
            <a:r>
              <a:rPr lang="ru-RU" sz="2600" b="1" i="1" dirty="0"/>
              <a:t>Пенсия наследуется</a:t>
            </a:r>
          </a:p>
        </p:txBody>
      </p:sp>
    </p:spTree>
    <p:extLst>
      <p:ext uri="{BB962C8B-B14F-4D97-AF65-F5344CB8AC3E}">
        <p14:creationId xmlns:p14="http://schemas.microsoft.com/office/powerpoint/2010/main" xmlns="" val="1097142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40052" y="-2331640"/>
            <a:ext cx="2133600" cy="365125"/>
          </a:xfrm>
        </p:spPr>
        <p:txBody>
          <a:bodyPr/>
          <a:lstStyle/>
          <a:p>
            <a:pPr>
              <a:defRPr/>
            </a:pPr>
            <a:fld id="{4001BE04-00E2-4790-A63C-A4D6D4C2B7C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Прямоугольник 15"/>
          <p:cNvSpPr>
            <a:spLocks noChangeArrowheads="1"/>
          </p:cNvSpPr>
          <p:nvPr/>
        </p:nvSpPr>
        <p:spPr bwMode="auto">
          <a:xfrm>
            <a:off x="57793" y="20121"/>
            <a:ext cx="88454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Информирования общественности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4" y="1616980"/>
            <a:ext cx="4095582" cy="7319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83976" y="762370"/>
            <a:ext cx="4708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Мы в 7 социальных сетях – </a:t>
            </a:r>
            <a:br>
              <a:rPr lang="ru-RU" sz="1600" b="1" dirty="0"/>
            </a:br>
            <a:r>
              <a:rPr lang="ru-RU" sz="1600" b="1" dirty="0"/>
              <a:t>группа «ФСЗН официально, просто и доступно»</a:t>
            </a:r>
            <a:r>
              <a:rPr lang="en-US" sz="2000" b="1" dirty="0"/>
              <a:t/>
            </a:r>
            <a:br>
              <a:rPr lang="en-US" sz="2000" b="1" dirty="0"/>
            </a:br>
            <a:endParaRPr lang="ru-RU" sz="1600" i="1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 t="15504" r="13372" b="12559"/>
          <a:stretch/>
        </p:blipFill>
        <p:spPr bwMode="auto">
          <a:xfrm>
            <a:off x="4802035" y="1247648"/>
            <a:ext cx="4341965" cy="3187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802035" y="739817"/>
            <a:ext cx="39485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1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айт Фонда: </a:t>
            </a:r>
            <a:r>
              <a:rPr lang="en-US" sz="1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ssf.gov.by</a:t>
            </a:r>
            <a:r>
              <a:rPr lang="ru-RU" sz="1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en-US" sz="1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http://ssf.gov.by</a:t>
            </a:r>
            <a:endParaRPr lang="ru-RU" sz="1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1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Минус 12"/>
          <p:cNvSpPr/>
          <p:nvPr/>
        </p:nvSpPr>
        <p:spPr>
          <a:xfrm>
            <a:off x="-252536" y="620733"/>
            <a:ext cx="9721080" cy="45719"/>
          </a:xfrm>
          <a:prstGeom prst="mathMinus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2603307" y="2348880"/>
            <a:ext cx="2034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/>
              <a:t>Более 6,6 тыс. подписчиков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04" t="9776" r="4255" b="8066"/>
          <a:stretch/>
        </p:blipFill>
        <p:spPr bwMode="auto">
          <a:xfrm>
            <a:off x="0" y="2996952"/>
            <a:ext cx="4708228" cy="3537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2204" y="4434884"/>
            <a:ext cx="4130414" cy="230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78498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683" r="49060" b="31740"/>
          <a:stretch/>
        </p:blipFill>
        <p:spPr>
          <a:xfrm>
            <a:off x="-2" y="6456984"/>
            <a:ext cx="9144001" cy="4010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249" r="49060" b="62598"/>
          <a:stretch/>
        </p:blipFill>
        <p:spPr>
          <a:xfrm>
            <a:off x="-1" y="1241"/>
            <a:ext cx="9144001" cy="14115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72305" y="6456985"/>
            <a:ext cx="383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20" y="116632"/>
            <a:ext cx="83164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006666"/>
                </a:solidFill>
              </a:rPr>
              <a:t>С 1 января 2009 года в Республике Беларусь действует профессиональное пенсионное страхование</a:t>
            </a:r>
            <a:endParaRPr lang="ru-RU" sz="2600" b="1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5496" y="1412777"/>
            <a:ext cx="8916144" cy="4824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ru-RU" altLang="ru-RU" sz="2400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altLang="ru-RU" sz="24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уплата взносов на ППС за работников, занятых  в особых  условиях труда и отдельными  видами  профессиональной  деятельности;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ru-RU" altLang="ru-RU" sz="2400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altLang="ru-RU" sz="24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 пенсионных сбережений за  счет  уплаченных  взносов;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ru-RU" altLang="ru-RU" sz="2400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ru-RU" altLang="ru-RU" sz="2400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altLang="ru-RU" sz="2400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использование этих  средств  для  выплаты  пенсий  за работу  в особых  условиях труда.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lnSpc>
                <a:spcPct val="80000"/>
              </a:lnSpc>
              <a:buNone/>
            </a:pPr>
            <a:r>
              <a:rPr lang="ru-RU" altLang="ru-RU" sz="28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</a:t>
            </a:r>
            <a:r>
              <a:rPr lang="ru-RU" altLang="ru-RU" sz="13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Республики Беларусь от 05.01.2008 № 322-З «О профессиональном пенсионном страховании»</a:t>
            </a:r>
          </a:p>
        </p:txBody>
      </p:sp>
    </p:spTree>
    <p:extLst>
      <p:ext uri="{BB962C8B-B14F-4D97-AF65-F5344CB8AC3E}">
        <p14:creationId xmlns:p14="http://schemas.microsoft.com/office/powerpoint/2010/main" xmlns="" val="1471183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5"/>
          <p:cNvSpPr>
            <a:spLocks noChangeArrowheads="1"/>
          </p:cNvSpPr>
          <p:nvPr/>
        </p:nvSpPr>
        <p:spPr bwMode="auto">
          <a:xfrm>
            <a:off x="251520" y="22734"/>
            <a:ext cx="856895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solidFill>
                  <a:srgbClr val="036B6A"/>
                </a:solidFill>
                <a:latin typeface="Arial" pitchFamily="34" charset="0"/>
                <a:cs typeface="Arial" pitchFamily="34" charset="0"/>
              </a:rPr>
              <a:t>Контакты органов Фонда социальной защиты населения для подробных консультаций и дополнительных пояснений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rgbClr val="036B6A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Минус 8"/>
          <p:cNvSpPr/>
          <p:nvPr/>
        </p:nvSpPr>
        <p:spPr>
          <a:xfrm>
            <a:off x="-324544" y="1454343"/>
            <a:ext cx="9721080" cy="45719"/>
          </a:xfrm>
          <a:prstGeom prst="mathMinus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861048"/>
            <a:ext cx="6726882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51520" y="1628800"/>
            <a:ext cx="8784976" cy="2448272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Многофункциональный центр обслуживания </a:t>
            </a:r>
          </a:p>
          <a:p>
            <a:pPr algn="l"/>
            <a:r>
              <a:rPr lang="ru-RU" sz="2800" dirty="0">
                <a:solidFill>
                  <a:schemeClr val="tx1"/>
                </a:solidFill>
              </a:rPr>
              <a:t>Почтовый адрес:</a:t>
            </a:r>
          </a:p>
          <a:p>
            <a:pPr algn="l"/>
            <a:r>
              <a:rPr lang="ru-RU" sz="2800" dirty="0">
                <a:solidFill>
                  <a:schemeClr val="tx1"/>
                </a:solidFill>
              </a:rPr>
              <a:t>220012, г. Минск, ул. </a:t>
            </a:r>
            <a:r>
              <a:rPr lang="ru-RU" sz="2800" dirty="0" err="1">
                <a:solidFill>
                  <a:schemeClr val="tx1"/>
                </a:solidFill>
              </a:rPr>
              <a:t>Толбухина</a:t>
            </a:r>
            <a:r>
              <a:rPr lang="ru-RU" sz="2800" dirty="0">
                <a:solidFill>
                  <a:schemeClr val="tx1"/>
                </a:solidFill>
              </a:rPr>
              <a:t>, 6 (1 этаж)</a:t>
            </a:r>
          </a:p>
          <a:p>
            <a:pPr algn="l"/>
            <a:r>
              <a:rPr lang="ru-RU" sz="2800" dirty="0">
                <a:solidFill>
                  <a:schemeClr val="tx1"/>
                </a:solidFill>
              </a:rPr>
              <a:t>Режим работы:  Понедельник – пятница: 8.30 – 13.00, 14.00 - 17.30</a:t>
            </a:r>
            <a:br>
              <a:rPr lang="ru-RU" sz="2800" dirty="0">
                <a:solidFill>
                  <a:schemeClr val="tx1"/>
                </a:solidFill>
              </a:rPr>
            </a:br>
            <a:r>
              <a:rPr lang="ru-RU" sz="2800" b="1" dirty="0">
                <a:solidFill>
                  <a:schemeClr val="tx1"/>
                </a:solidFill>
              </a:rPr>
              <a:t>Телефон:+ 375 (17) 352-05-01</a:t>
            </a:r>
          </a:p>
          <a:p>
            <a:endParaRPr lang="ru-RU" sz="2600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67194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802802227"/>
              </p:ext>
            </p:extLst>
          </p:nvPr>
        </p:nvGraphicFramePr>
        <p:xfrm>
          <a:off x="-15931" y="1600179"/>
          <a:ext cx="9144548" cy="4696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15"/>
          <p:cNvSpPr>
            <a:spLocks noChangeArrowheads="1"/>
          </p:cNvSpPr>
          <p:nvPr/>
        </p:nvSpPr>
        <p:spPr bwMode="auto">
          <a:xfrm>
            <a:off x="0" y="89579"/>
            <a:ext cx="91440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rgbClr val="036B6A"/>
                </a:solidFill>
                <a:latin typeface="Arial" pitchFamily="34" charset="0"/>
                <a:cs typeface="Arial" pitchFamily="34" charset="0"/>
              </a:rPr>
              <a:t>Количество страхователей и застрахованных лиц, на которых открыта </a:t>
            </a:r>
            <a:br>
              <a:rPr lang="ru-RU" sz="1600" b="1" dirty="0">
                <a:solidFill>
                  <a:srgbClr val="036B6A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rgbClr val="036B6A"/>
                </a:solidFill>
                <a:latin typeface="Arial" pitchFamily="34" charset="0"/>
                <a:cs typeface="Arial" pitchFamily="34" charset="0"/>
              </a:rPr>
              <a:t>профессиональная часть индивидуальных лицевых счетов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35467" y="1988840"/>
            <a:ext cx="4908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1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тыс.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80887" y="87545"/>
            <a:ext cx="596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prstClr val="white">
                    <a:lumMod val="50000"/>
                  </a:prstClr>
                </a:solidFill>
              </a:rPr>
              <a:t>30</a:t>
            </a:r>
          </a:p>
        </p:txBody>
      </p:sp>
      <p:sp>
        <p:nvSpPr>
          <p:cNvPr id="9" name="Минус 8"/>
          <p:cNvSpPr/>
          <p:nvPr/>
        </p:nvSpPr>
        <p:spPr>
          <a:xfrm>
            <a:off x="34947" y="692696"/>
            <a:ext cx="9721080" cy="45719"/>
          </a:xfrm>
          <a:prstGeom prst="mathMinus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1076566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страхователей - 10 059 </a:t>
            </a:r>
          </a:p>
        </p:txBody>
      </p:sp>
    </p:spTree>
    <p:extLst>
      <p:ext uri="{BB962C8B-B14F-4D97-AF65-F5344CB8AC3E}">
        <p14:creationId xmlns:p14="http://schemas.microsoft.com/office/powerpoint/2010/main" xmlns="" val="1467088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5"/>
          <p:cNvSpPr>
            <a:spLocks noChangeArrowheads="1"/>
          </p:cNvSpPr>
          <p:nvPr/>
        </p:nvSpPr>
        <p:spPr bwMode="auto">
          <a:xfrm>
            <a:off x="0" y="-27380"/>
            <a:ext cx="91440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rgbClr val="036B6A"/>
                </a:solidFill>
                <a:latin typeface="Arial" pitchFamily="34" charset="0"/>
                <a:cs typeface="Arial" pitchFamily="34" charset="0"/>
              </a:rPr>
              <a:t>Структура рабочих мест с особыми условиями труда </a:t>
            </a:r>
            <a:br>
              <a:rPr lang="ru-RU" sz="1600" b="1" dirty="0">
                <a:solidFill>
                  <a:srgbClr val="036B6A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rgbClr val="036B6A"/>
                </a:solidFill>
                <a:latin typeface="Arial" pitchFamily="34" charset="0"/>
                <a:cs typeface="Arial" pitchFamily="34" charset="0"/>
              </a:rPr>
              <a:t>для целей профессионального пенсионного страхования по состоянию </a:t>
            </a:r>
            <a:br>
              <a:rPr lang="ru-RU" sz="1600" b="1" dirty="0">
                <a:solidFill>
                  <a:srgbClr val="036B6A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rgbClr val="036B6A"/>
                </a:solidFill>
                <a:latin typeface="Arial" pitchFamily="34" charset="0"/>
                <a:cs typeface="Arial" pitchFamily="34" charset="0"/>
              </a:rPr>
              <a:t>на 1 января 2023 года</a:t>
            </a:r>
          </a:p>
        </p:txBody>
      </p:sp>
      <p:graphicFrame>
        <p:nvGraphicFramePr>
          <p:cNvPr id="5" name="Объект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890866092"/>
              </p:ext>
            </p:extLst>
          </p:nvPr>
        </p:nvGraphicFramePr>
        <p:xfrm>
          <a:off x="159400" y="1556792"/>
          <a:ext cx="8892479" cy="4536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518232" y="95730"/>
            <a:ext cx="596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prstClr val="white">
                    <a:lumMod val="50000"/>
                  </a:prstClr>
                </a:solidFill>
              </a:rPr>
              <a:t>32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17648" y="1145203"/>
            <a:ext cx="91440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Всего рабочих мест по республике: 385 569</a:t>
            </a:r>
            <a:endParaRPr lang="ru-RU" dirty="0"/>
          </a:p>
        </p:txBody>
      </p:sp>
      <p:sp>
        <p:nvSpPr>
          <p:cNvPr id="10" name="Минус 9"/>
          <p:cNvSpPr/>
          <p:nvPr/>
        </p:nvSpPr>
        <p:spPr>
          <a:xfrm>
            <a:off x="34947" y="790993"/>
            <a:ext cx="9721080" cy="45719"/>
          </a:xfrm>
          <a:prstGeom prst="mathMinus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3396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683" r="49060" b="31740"/>
          <a:stretch/>
        </p:blipFill>
        <p:spPr>
          <a:xfrm>
            <a:off x="-2" y="6456984"/>
            <a:ext cx="9144001" cy="4010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249" r="49060" b="62598"/>
          <a:stretch/>
        </p:blipFill>
        <p:spPr>
          <a:xfrm>
            <a:off x="-1" y="1241"/>
            <a:ext cx="9144001" cy="14115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72305" y="6456985"/>
            <a:ext cx="383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20" y="116632"/>
            <a:ext cx="83164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600" b="1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51519" y="1412776"/>
            <a:ext cx="8804711" cy="44644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 typeface="Wingdings" pitchFamily="2" charset="2"/>
              <a:buAutoNum type="arabicParenR"/>
            </a:pPr>
            <a:endParaRPr lang="ru-RU" altLang="ru-RU" b="1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sz="4000" b="1" dirty="0">
                <a:solidFill>
                  <a:schemeClr val="accent2">
                    <a:lumMod val="75000"/>
                  </a:schemeClr>
                </a:solidFill>
              </a:rPr>
              <a:t>Досрочная</a:t>
            </a:r>
            <a:r>
              <a:rPr lang="ru-RU" altLang="ru-RU" sz="4000" dirty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ru-RU" altLang="ru-RU" sz="4000" b="1" dirty="0">
                <a:solidFill>
                  <a:srgbClr val="008080"/>
                </a:solidFill>
              </a:rPr>
              <a:t>профессиональная пенсия</a:t>
            </a:r>
          </a:p>
          <a:p>
            <a:pPr marL="0" indent="0">
              <a:buNone/>
            </a:pPr>
            <a:r>
              <a:rPr lang="ru-RU" altLang="ru-RU" sz="2400" i="1" dirty="0">
                <a:solidFill>
                  <a:srgbClr val="008080"/>
                </a:solidFill>
              </a:rPr>
              <a:t>В размере </a:t>
            </a:r>
            <a:r>
              <a:rPr lang="ru-RU" altLang="ru-RU" sz="2400" b="1" i="1" dirty="0">
                <a:solidFill>
                  <a:srgbClr val="C00000"/>
                </a:solidFill>
              </a:rPr>
              <a:t>суммы пенсионных сбережений </a:t>
            </a:r>
            <a:r>
              <a:rPr lang="ru-RU" altLang="ru-RU" sz="2400" i="1" dirty="0">
                <a:solidFill>
                  <a:srgbClr val="008080"/>
                </a:solidFill>
              </a:rPr>
              <a:t>на число месяцев досрочного пенсионного периода застрахованного лица</a:t>
            </a:r>
            <a:endParaRPr lang="ru-RU" altLang="ru-RU" sz="2400" i="1" dirty="0"/>
          </a:p>
          <a:p>
            <a:pPr marL="609600" indent="-609600"/>
            <a:endParaRPr lang="ru-RU" altLang="ru-RU" sz="4000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altLang="ru-RU" sz="3500" b="1" dirty="0">
                <a:solidFill>
                  <a:schemeClr val="accent2">
                    <a:lumMod val="75000"/>
                  </a:schemeClr>
                </a:solidFill>
              </a:rPr>
              <a:t>Дополнительная </a:t>
            </a:r>
            <a:r>
              <a:rPr lang="ru-RU" altLang="ru-RU" sz="3500" b="1" dirty="0">
                <a:solidFill>
                  <a:srgbClr val="008080"/>
                </a:solidFill>
              </a:rPr>
              <a:t>профессиональная пенсия</a:t>
            </a:r>
          </a:p>
          <a:p>
            <a:pPr marL="0" indent="0">
              <a:buNone/>
            </a:pPr>
            <a:r>
              <a:rPr lang="ru-RU" altLang="ru-RU" sz="2400" i="1" dirty="0">
                <a:solidFill>
                  <a:srgbClr val="008080"/>
                </a:solidFill>
              </a:rPr>
              <a:t>В размере </a:t>
            </a:r>
            <a:r>
              <a:rPr lang="ru-RU" altLang="ru-RU" sz="2400" b="1" i="1" dirty="0">
                <a:solidFill>
                  <a:schemeClr val="accent2">
                    <a:lumMod val="75000"/>
                  </a:schemeClr>
                </a:solidFill>
              </a:rPr>
              <a:t>бюджета прожиточного минимума </a:t>
            </a:r>
            <a:r>
              <a:rPr lang="ru-RU" altLang="ru-RU" sz="2400" i="1" dirty="0">
                <a:solidFill>
                  <a:srgbClr val="008080"/>
                </a:solidFill>
              </a:rPr>
              <a:t>в среднем на душу населения, действующего в месяце, за который она выплачивается.</a:t>
            </a:r>
          </a:p>
          <a:p>
            <a:pPr marL="609600" indent="-609600"/>
            <a:endParaRPr lang="ru-RU" altLang="ru-RU" sz="4000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2884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5"/>
          <p:cNvSpPr>
            <a:spLocks noChangeArrowheads="1"/>
          </p:cNvSpPr>
          <p:nvPr/>
        </p:nvSpPr>
        <p:spPr bwMode="auto">
          <a:xfrm>
            <a:off x="251520" y="22734"/>
            <a:ext cx="85689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solidFill>
                  <a:srgbClr val="036B6A"/>
                </a:solidFill>
                <a:latin typeface="Arial" pitchFamily="34" charset="0"/>
                <a:cs typeface="Arial" pitchFamily="34" charset="0"/>
              </a:rPr>
              <a:t>Средний размер профессиональной пенсии, участников с 2009 г.</a:t>
            </a:r>
          </a:p>
        </p:txBody>
      </p:sp>
      <p:sp>
        <p:nvSpPr>
          <p:cNvPr id="9" name="Минус 8"/>
          <p:cNvSpPr/>
          <p:nvPr/>
        </p:nvSpPr>
        <p:spPr>
          <a:xfrm>
            <a:off x="-324544" y="830871"/>
            <a:ext cx="9721080" cy="45719"/>
          </a:xfrm>
          <a:prstGeom prst="mathMinus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79677191"/>
              </p:ext>
            </p:extLst>
          </p:nvPr>
        </p:nvGraphicFramePr>
        <p:xfrm>
          <a:off x="107503" y="1124744"/>
          <a:ext cx="8856985" cy="43924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389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947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233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7460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Виды пенсии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Размер пенсии при участии в ППС 13 лет </a:t>
                      </a:r>
                      <a:r>
                        <a:rPr lang="ru-RU" sz="2000" b="1" i="1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(руб.)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Период получения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116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Досрочная пенсия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 лет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348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Дополнительная пенсия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341 (БПМ)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kern="1200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 месяцев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733256"/>
            <a:ext cx="8219256" cy="720079"/>
          </a:xfrm>
        </p:spPr>
        <p:txBody>
          <a:bodyPr>
            <a:normAutofit fontScale="90000"/>
          </a:bodyPr>
          <a:lstStyle/>
          <a:p>
            <a:pPr algn="l"/>
            <a:r>
              <a:rPr lang="ru-RU" sz="2600" b="1" i="1" dirty="0"/>
              <a:t>Важно! </a:t>
            </a:r>
            <a:br>
              <a:rPr lang="ru-RU" sz="2600" b="1" i="1" dirty="0"/>
            </a:br>
            <a:r>
              <a:rPr lang="ru-RU" sz="2600" b="1" i="1" dirty="0"/>
              <a:t>Пенсия не наследуется</a:t>
            </a:r>
          </a:p>
        </p:txBody>
      </p:sp>
    </p:spTree>
    <p:extLst>
      <p:ext uri="{BB962C8B-B14F-4D97-AF65-F5344CB8AC3E}">
        <p14:creationId xmlns:p14="http://schemas.microsoft.com/office/powerpoint/2010/main" xmlns="" val="1883703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683" r="49060" b="31740"/>
          <a:stretch/>
        </p:blipFill>
        <p:spPr>
          <a:xfrm>
            <a:off x="-2" y="6456984"/>
            <a:ext cx="9144001" cy="4010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249" r="49060" b="62598"/>
          <a:stretch/>
        </p:blipFill>
        <p:spPr>
          <a:xfrm>
            <a:off x="-1" y="1241"/>
            <a:ext cx="9144001" cy="14115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72305" y="6456985"/>
            <a:ext cx="383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20" y="260648"/>
            <a:ext cx="870012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006666"/>
                </a:solidFill>
              </a:rPr>
              <a:t>С 1 января 2014 года в Республике Беларусь</a:t>
            </a:r>
          </a:p>
          <a:p>
            <a:pPr algn="ctr"/>
            <a:endParaRPr lang="ru-RU" sz="2600" b="1" dirty="0">
              <a:solidFill>
                <a:srgbClr val="006666"/>
              </a:solidFill>
            </a:endParaRPr>
          </a:p>
          <a:p>
            <a:pPr algn="ctr"/>
            <a:endParaRPr lang="ru-RU" sz="2600" b="1" dirty="0">
              <a:solidFill>
                <a:srgbClr val="006666"/>
              </a:solidFill>
            </a:endParaRPr>
          </a:p>
          <a:p>
            <a:pPr algn="ctr"/>
            <a:r>
              <a:rPr lang="ru-RU" sz="2600" b="1" dirty="0">
                <a:solidFill>
                  <a:srgbClr val="006666"/>
                </a:solidFill>
              </a:rPr>
              <a:t> внесены дополнения, совершенствующие профессиональное пенсионное страхование, посредством  предоставления дополнительных пенсионных гарантий отдельным категориям работников, занятых на работах в особых условиях труда.</a:t>
            </a:r>
          </a:p>
          <a:p>
            <a:pPr algn="ctr"/>
            <a:endParaRPr lang="ru-RU" sz="2600" b="1" dirty="0">
              <a:solidFill>
                <a:srgbClr val="006666"/>
              </a:solidFill>
            </a:endParaRPr>
          </a:p>
          <a:p>
            <a:pPr algn="ctr"/>
            <a:r>
              <a:rPr lang="ru-RU" altLang="ru-RU" sz="2800" b="1" dirty="0">
                <a:solidFill>
                  <a:srgbClr val="C00000"/>
                </a:solidFill>
              </a:rPr>
              <a:t>Доплата к заработной плате </a:t>
            </a:r>
          </a:p>
          <a:p>
            <a:pPr algn="ctr"/>
            <a:r>
              <a:rPr lang="ru-RU" altLang="ru-RU" sz="2800" b="1" dirty="0">
                <a:solidFill>
                  <a:srgbClr val="C00000"/>
                </a:solidFill>
              </a:rPr>
              <a:t>(вместо профессионального пенсионного страхования)</a:t>
            </a:r>
          </a:p>
          <a:p>
            <a:pPr algn="ctr"/>
            <a:endParaRPr lang="ru-RU" sz="2600" b="1" dirty="0">
              <a:solidFill>
                <a:srgbClr val="006666"/>
              </a:solidFill>
            </a:endParaRPr>
          </a:p>
          <a:p>
            <a:pPr algn="ctr"/>
            <a:endParaRPr lang="ru-RU" sz="2600" b="1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-2" y="2708920"/>
            <a:ext cx="8951642" cy="35283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endParaRPr lang="ru-RU" altLang="ru-RU" sz="2400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9600" indent="-609600">
              <a:buFont typeface="Wingdings" pitchFamily="2" charset="2"/>
              <a:buNone/>
            </a:pPr>
            <a:endParaRPr lang="ru-RU" altLang="ru-RU" sz="2400" dirty="0"/>
          </a:p>
          <a:p>
            <a:pPr marL="0" indent="0">
              <a:lnSpc>
                <a:spcPct val="80000"/>
              </a:lnSpc>
              <a:buNone/>
            </a:pPr>
            <a:endParaRPr lang="ru-RU" alt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lnSpc>
                <a:spcPct val="80000"/>
              </a:lnSpc>
              <a:buNone/>
            </a:pPr>
            <a:r>
              <a:rPr lang="ru-RU" altLang="ru-RU" sz="2800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</a:t>
            </a:r>
          </a:p>
          <a:p>
            <a:pPr marL="0" indent="0" algn="r">
              <a:lnSpc>
                <a:spcPct val="80000"/>
              </a:lnSpc>
              <a:buNone/>
            </a:pPr>
            <a:endParaRPr lang="ru-RU" altLang="ru-RU" sz="2800" b="1" i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lnSpc>
                <a:spcPct val="80000"/>
              </a:lnSpc>
              <a:buNone/>
            </a:pPr>
            <a:endParaRPr lang="ru-RU" altLang="ru-RU" sz="2800" b="1" i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lnSpc>
                <a:spcPct val="80000"/>
              </a:lnSpc>
              <a:buNone/>
            </a:pPr>
            <a:endParaRPr lang="ru-RU" altLang="ru-RU" sz="2800" b="1" i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lnSpc>
                <a:spcPct val="80000"/>
              </a:lnSpc>
              <a:buNone/>
            </a:pPr>
            <a:r>
              <a:rPr lang="ru-RU" altLang="ru-RU" sz="28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</a:t>
            </a:r>
            <a:r>
              <a:rPr lang="ru-RU" altLang="ru-RU" sz="13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 Президента Республики Беларусь                                                                          от 25.09.2013 № 441 «О некоторых вопросах профессионального</a:t>
            </a:r>
          </a:p>
          <a:p>
            <a:pPr marL="0" indent="0" algn="r">
              <a:lnSpc>
                <a:spcPct val="80000"/>
              </a:lnSpc>
              <a:buNone/>
            </a:pPr>
            <a:r>
              <a:rPr lang="ru-RU" altLang="ru-RU" sz="1300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пенсионного страхования и пенсионного обеспечения"</a:t>
            </a:r>
          </a:p>
        </p:txBody>
      </p:sp>
    </p:spTree>
    <p:extLst>
      <p:ext uri="{BB962C8B-B14F-4D97-AF65-F5344CB8AC3E}">
        <p14:creationId xmlns:p14="http://schemas.microsoft.com/office/powerpoint/2010/main" xmlns="" val="3291651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3683" r="49060" b="31740"/>
          <a:stretch/>
        </p:blipFill>
        <p:spPr>
          <a:xfrm>
            <a:off x="-2" y="6456984"/>
            <a:ext cx="9144001" cy="4010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249" r="49060" b="62598"/>
          <a:stretch/>
        </p:blipFill>
        <p:spPr>
          <a:xfrm>
            <a:off x="-1" y="1241"/>
            <a:ext cx="9144001" cy="14115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72305" y="6456985"/>
            <a:ext cx="3839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20" y="260648"/>
            <a:ext cx="8700120" cy="5589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2400" dirty="0">
                <a:solidFill>
                  <a:srgbClr val="008080"/>
                </a:solidFill>
              </a:rPr>
              <a:t>  </a:t>
            </a:r>
            <a:r>
              <a:rPr lang="ru-RU" altLang="ru-RU" sz="2600" b="1" dirty="0">
                <a:solidFill>
                  <a:srgbClr val="006666"/>
                </a:solidFill>
              </a:rPr>
              <a:t>Доплата к заработной плате </a:t>
            </a:r>
          </a:p>
          <a:p>
            <a:pPr algn="ctr">
              <a:lnSpc>
                <a:spcPct val="80000"/>
              </a:lnSpc>
            </a:pPr>
            <a:endParaRPr lang="ru-RU" altLang="ru-RU" sz="2600" b="1" dirty="0">
              <a:solidFill>
                <a:srgbClr val="006666"/>
              </a:solidFill>
            </a:endParaRPr>
          </a:p>
          <a:p>
            <a:pPr algn="ctr">
              <a:lnSpc>
                <a:spcPct val="80000"/>
              </a:lnSpc>
            </a:pPr>
            <a:endParaRPr lang="ru-RU" altLang="ru-RU" sz="2600" b="1" dirty="0">
              <a:solidFill>
                <a:srgbClr val="006666"/>
              </a:solidFill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ru-RU" altLang="ru-RU" sz="2400" dirty="0">
              <a:solidFill>
                <a:srgbClr val="008080"/>
              </a:solidFill>
            </a:endParaRPr>
          </a:p>
          <a:p>
            <a:pPr marL="457200" indent="-457200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altLang="ru-RU" sz="2400" b="1" dirty="0">
                <a:solidFill>
                  <a:srgbClr val="008080"/>
                </a:solidFill>
              </a:rPr>
              <a:t>размер доплаты определяется работодателем. </a:t>
            </a:r>
            <a:r>
              <a:rPr lang="ru-RU" altLang="ru-RU" sz="2400" b="1" dirty="0">
                <a:solidFill>
                  <a:srgbClr val="C00000"/>
                </a:solidFill>
              </a:rPr>
              <a:t>Размер доплаты не может быть менее суммы взносов на ППС;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ru-RU" altLang="ru-RU" sz="2400" dirty="0">
              <a:solidFill>
                <a:srgbClr val="C00000"/>
              </a:solidFill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ru-RU" altLang="ru-RU" sz="2400" dirty="0">
              <a:solidFill>
                <a:srgbClr val="008080"/>
              </a:solidFill>
            </a:endParaRPr>
          </a:p>
          <a:p>
            <a:pPr marL="457200" indent="-45720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altLang="ru-RU" sz="2400" b="1" dirty="0">
                <a:solidFill>
                  <a:srgbClr val="008080"/>
                </a:solidFill>
              </a:rPr>
              <a:t>выбор работником ежемесячной доплаты оформляется путем подачи работодателю письменного </a:t>
            </a:r>
            <a:r>
              <a:rPr lang="ru-RU" altLang="ru-RU" sz="2400" b="1" dirty="0">
                <a:solidFill>
                  <a:srgbClr val="C00000"/>
                </a:solidFill>
              </a:rPr>
              <a:t>заявления</a:t>
            </a:r>
            <a:r>
              <a:rPr lang="ru-RU" altLang="ru-RU" sz="2400" b="1" dirty="0">
                <a:solidFill>
                  <a:srgbClr val="008080"/>
                </a:solidFill>
              </a:rPr>
              <a:t>;</a:t>
            </a:r>
          </a:p>
          <a:p>
            <a:pPr marL="457200" indent="-4572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ru-RU" altLang="ru-RU" sz="2400" b="1" dirty="0">
              <a:solidFill>
                <a:srgbClr val="008080"/>
              </a:solidFill>
            </a:endParaRPr>
          </a:p>
          <a:p>
            <a:pPr marL="457200" indent="-45720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altLang="ru-RU" sz="2400" b="1" dirty="0">
                <a:solidFill>
                  <a:srgbClr val="008080"/>
                </a:solidFill>
              </a:rPr>
              <a:t>в заявлении работник указывает сведения о периодах специального стажа работы до 1 января 2009 года; </a:t>
            </a:r>
          </a:p>
          <a:p>
            <a:pPr marL="457200" indent="-45720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endParaRPr lang="ru-RU" altLang="ru-RU" sz="2400" b="1" dirty="0">
              <a:solidFill>
                <a:srgbClr val="008080"/>
              </a:solidFill>
            </a:endParaRPr>
          </a:p>
          <a:p>
            <a:pPr marL="457200" indent="-457200" algn="just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altLang="ru-RU" sz="2400" b="1" dirty="0">
                <a:solidFill>
                  <a:srgbClr val="008080"/>
                </a:solidFill>
              </a:rPr>
              <a:t>форма заявления работника на доплату, порядок его подачи, регистрации и хранения определяются локальным нормативным правовым актом работодателя.</a:t>
            </a:r>
          </a:p>
          <a:p>
            <a:pPr algn="ctr"/>
            <a:endParaRPr lang="ru-RU" sz="2600" b="1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925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5"/>
          <p:cNvSpPr>
            <a:spLocks noChangeArrowheads="1"/>
          </p:cNvSpPr>
          <p:nvPr/>
        </p:nvSpPr>
        <p:spPr bwMode="auto">
          <a:xfrm>
            <a:off x="251520" y="22734"/>
            <a:ext cx="85689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rgbClr val="036B6A"/>
                </a:solidFill>
                <a:latin typeface="Arial" pitchFamily="34" charset="0"/>
                <a:cs typeface="Arial" pitchFamily="34" charset="0"/>
              </a:rPr>
              <a:t>Профессиональное пенсионное страхование </a:t>
            </a:r>
            <a:r>
              <a:rPr lang="ru-RU" sz="2000" b="1" dirty="0" err="1">
                <a:solidFill>
                  <a:srgbClr val="036B6A"/>
                </a:solidFill>
                <a:latin typeface="Arial" pitchFamily="34" charset="0"/>
                <a:cs typeface="Arial" pitchFamily="34" charset="0"/>
              </a:rPr>
              <a:t>медецинских</a:t>
            </a:r>
            <a:r>
              <a:rPr lang="ru-RU" sz="2000" b="1" dirty="0">
                <a:solidFill>
                  <a:srgbClr val="036B6A"/>
                </a:solidFill>
                <a:latin typeface="Arial" pitchFamily="34" charset="0"/>
                <a:cs typeface="Arial" pitchFamily="34" charset="0"/>
              </a:rPr>
              <a:t> работников</a:t>
            </a:r>
            <a:endParaRPr lang="ru-RU" b="1" dirty="0">
              <a:solidFill>
                <a:srgbClr val="036B6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Минус 8"/>
          <p:cNvSpPr/>
          <p:nvPr/>
        </p:nvSpPr>
        <p:spPr>
          <a:xfrm>
            <a:off x="-22598" y="707760"/>
            <a:ext cx="9721080" cy="45719"/>
          </a:xfrm>
          <a:prstGeom prst="mathMinus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1142628"/>
              </p:ext>
            </p:extLst>
          </p:nvPr>
        </p:nvGraphicFramePr>
        <p:xfrm>
          <a:off x="107505" y="908720"/>
          <a:ext cx="8712966" cy="56166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26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85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973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9734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052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u="none" strike="noStrike" dirty="0">
                          <a:effectLst/>
                        </a:rPr>
                        <a:t>Заработная плата</a:t>
                      </a:r>
                      <a:endParaRPr lang="ru-RU" sz="2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u="none" strike="noStrike" dirty="0">
                          <a:effectLst/>
                        </a:rPr>
                        <a:t>Средняя заработная плата</a:t>
                      </a:r>
                    </a:p>
                    <a:p>
                      <a:pPr algn="ctr" fontAlgn="ctr"/>
                      <a:r>
                        <a:rPr lang="ru-RU" sz="2200" b="1" u="none" strike="noStrike" dirty="0">
                          <a:effectLst/>
                        </a:rPr>
                        <a:t> </a:t>
                      </a:r>
                      <a:r>
                        <a:rPr lang="ru-RU" sz="2200" b="1" i="1" u="none" strike="noStrike" dirty="0">
                          <a:effectLst/>
                        </a:rPr>
                        <a:t>(руб.)</a:t>
                      </a:r>
                      <a:endParaRPr lang="ru-RU" sz="220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200" b="1" u="none" strike="noStrike" dirty="0">
                          <a:effectLst/>
                        </a:rPr>
                        <a:t>Сумма взносов</a:t>
                      </a:r>
                      <a:br>
                        <a:rPr lang="ru-RU" sz="2200" b="1" u="none" strike="noStrike" dirty="0">
                          <a:effectLst/>
                        </a:rPr>
                      </a:br>
                      <a:r>
                        <a:rPr lang="ru-RU" sz="2200" b="1" u="none" strike="noStrike" dirty="0">
                          <a:effectLst/>
                        </a:rPr>
                        <a:t> на ППС 4% </a:t>
                      </a:r>
                    </a:p>
                    <a:p>
                      <a:pPr algn="ctr" fontAlgn="ctr"/>
                      <a:r>
                        <a:rPr lang="ru-RU" sz="2200" b="1" i="1" u="none" strike="noStrike" dirty="0">
                          <a:effectLst/>
                        </a:rPr>
                        <a:t>(руб.)</a:t>
                      </a:r>
                      <a:endParaRPr lang="ru-RU" sz="2200" b="1" i="1" u="none" strike="noStrike" dirty="0"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Ежемесячная доплата к зарплате, при отказе от уплаты взносов на ППС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2200" b="1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(руб.)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5939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Средняя зарплата по учреждению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5197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Педагог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 стажем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2 000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29905134"/>
      </p:ext>
    </p:extLst>
  </p:cSld>
  <p:clrMapOvr>
    <a:masterClrMapping/>
  </p:clrMapOvr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7439</TotalTime>
  <Words>1003</Words>
  <Application>Microsoft Office PowerPoint</Application>
  <PresentationFormat>Экран (4:3)</PresentationFormat>
  <Paragraphs>210</Paragraphs>
  <Slides>20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3_Тема Office</vt:lpstr>
      <vt:lpstr>Слайд 1</vt:lpstr>
      <vt:lpstr>Слайд 2</vt:lpstr>
      <vt:lpstr>Слайд 3</vt:lpstr>
      <vt:lpstr>Слайд 4</vt:lpstr>
      <vt:lpstr>Слайд 5</vt:lpstr>
      <vt:lpstr>Важно!  Пенсия не наследуется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Важно!  Получая половину доплаты зарабатываем дополнительную накопительную пенсию в размере не менее пенсии ППС; Пенсия наследуется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Бердникова Юлия Николаевна</dc:creator>
  <cp:lastModifiedBy>Гимназия</cp:lastModifiedBy>
  <cp:revision>575</cp:revision>
  <cp:lastPrinted>2022-11-29T16:01:16Z</cp:lastPrinted>
  <dcterms:created xsi:type="dcterms:W3CDTF">2018-11-20T10:45:37Z</dcterms:created>
  <dcterms:modified xsi:type="dcterms:W3CDTF">2023-05-02T07:26:23Z</dcterms:modified>
</cp:coreProperties>
</file>